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8" r:id="rId3"/>
    <p:sldId id="304" r:id="rId4"/>
    <p:sldId id="305" r:id="rId5"/>
    <p:sldId id="306" r:id="rId6"/>
    <p:sldId id="307" r:id="rId7"/>
    <p:sldId id="308" r:id="rId8"/>
    <p:sldId id="310" r:id="rId9"/>
    <p:sldId id="311" r:id="rId10"/>
    <p:sldId id="309" r:id="rId11"/>
    <p:sldId id="312" r:id="rId12"/>
    <p:sldId id="313" r:id="rId13"/>
    <p:sldId id="314" r:id="rId14"/>
    <p:sldId id="303" r:id="rId15"/>
    <p:sldId id="271" r:id="rId16"/>
    <p:sldId id="276" r:id="rId17"/>
    <p:sldId id="275" r:id="rId18"/>
    <p:sldId id="277" r:id="rId19"/>
    <p:sldId id="265" r:id="rId20"/>
    <p:sldId id="266" r:id="rId21"/>
    <p:sldId id="256" r:id="rId22"/>
    <p:sldId id="257" r:id="rId23"/>
    <p:sldId id="315" r:id="rId24"/>
    <p:sldId id="260" r:id="rId25"/>
    <p:sldId id="259" r:id="rId26"/>
    <p:sldId id="261" r:id="rId27"/>
    <p:sldId id="262" r:id="rId28"/>
    <p:sldId id="26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0FECC9-61D3-4759-ABC8-14C8F9FE10A3}" v="3" dt="2023-04-30T14:10:17.0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9" d="100"/>
          <a:sy n="109" d="100"/>
        </p:scale>
        <p:origin x="108"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Dillon" userId="69f874de28ae517d" providerId="LiveId" clId="{480FECC9-61D3-4759-ABC8-14C8F9FE10A3}"/>
    <pc:docChg chg="custSel addSld modSld">
      <pc:chgData name="David Dillon" userId="69f874de28ae517d" providerId="LiveId" clId="{480FECC9-61D3-4759-ABC8-14C8F9FE10A3}" dt="2023-04-30T14:10:17.052" v="71"/>
      <pc:docMkLst>
        <pc:docMk/>
      </pc:docMkLst>
      <pc:sldChg chg="add">
        <pc:chgData name="David Dillon" userId="69f874de28ae517d" providerId="LiveId" clId="{480FECC9-61D3-4759-ABC8-14C8F9FE10A3}" dt="2023-04-30T04:32:15.121" v="3"/>
        <pc:sldMkLst>
          <pc:docMk/>
          <pc:sldMk cId="1929132194" sldId="256"/>
        </pc:sldMkLst>
      </pc:sldChg>
      <pc:sldChg chg="add">
        <pc:chgData name="David Dillon" userId="69f874de28ae517d" providerId="LiveId" clId="{480FECC9-61D3-4759-ABC8-14C8F9FE10A3}" dt="2023-04-30T04:32:15.121" v="3"/>
        <pc:sldMkLst>
          <pc:docMk/>
          <pc:sldMk cId="134523014" sldId="257"/>
        </pc:sldMkLst>
      </pc:sldChg>
      <pc:sldChg chg="add">
        <pc:chgData name="David Dillon" userId="69f874de28ae517d" providerId="LiveId" clId="{480FECC9-61D3-4759-ABC8-14C8F9FE10A3}" dt="2023-04-30T04:32:15.121" v="3"/>
        <pc:sldMkLst>
          <pc:docMk/>
          <pc:sldMk cId="101572332" sldId="259"/>
        </pc:sldMkLst>
      </pc:sldChg>
      <pc:sldChg chg="add">
        <pc:chgData name="David Dillon" userId="69f874de28ae517d" providerId="LiveId" clId="{480FECC9-61D3-4759-ABC8-14C8F9FE10A3}" dt="2023-04-30T04:32:15.121" v="3"/>
        <pc:sldMkLst>
          <pc:docMk/>
          <pc:sldMk cId="3416069173" sldId="260"/>
        </pc:sldMkLst>
      </pc:sldChg>
      <pc:sldChg chg="add">
        <pc:chgData name="David Dillon" userId="69f874de28ae517d" providerId="LiveId" clId="{480FECC9-61D3-4759-ABC8-14C8F9FE10A3}" dt="2023-04-30T04:32:15.121" v="3"/>
        <pc:sldMkLst>
          <pc:docMk/>
          <pc:sldMk cId="2474099368" sldId="261"/>
        </pc:sldMkLst>
      </pc:sldChg>
      <pc:sldChg chg="delSp add setBg delDesignElem">
        <pc:chgData name="David Dillon" userId="69f874de28ae517d" providerId="LiveId" clId="{480FECC9-61D3-4759-ABC8-14C8F9FE10A3}" dt="2023-04-30T04:32:15.121" v="3"/>
        <pc:sldMkLst>
          <pc:docMk/>
          <pc:sldMk cId="2559283796" sldId="262"/>
        </pc:sldMkLst>
        <pc:spChg chg="del">
          <ac:chgData name="David Dillon" userId="69f874de28ae517d" providerId="LiveId" clId="{480FECC9-61D3-4759-ABC8-14C8F9FE10A3}" dt="2023-04-30T04:32:15.121" v="3"/>
          <ac:spMkLst>
            <pc:docMk/>
            <pc:sldMk cId="2559283796" sldId="262"/>
            <ac:spMk id="3079" creationId="{23E547B5-89CF-4EC0-96DE-25771AED0799}"/>
          </ac:spMkLst>
        </pc:spChg>
        <pc:spChg chg="del">
          <ac:chgData name="David Dillon" userId="69f874de28ae517d" providerId="LiveId" clId="{480FECC9-61D3-4759-ABC8-14C8F9FE10A3}" dt="2023-04-30T04:32:15.121" v="3"/>
          <ac:spMkLst>
            <pc:docMk/>
            <pc:sldMk cId="2559283796" sldId="262"/>
            <ac:spMk id="3081" creationId="{3F0B8CEB-8279-4E5E-A0CE-1FC9F71736F2}"/>
          </ac:spMkLst>
        </pc:spChg>
      </pc:sldChg>
      <pc:sldChg chg="delSp add setBg delDesignElem">
        <pc:chgData name="David Dillon" userId="69f874de28ae517d" providerId="LiveId" clId="{480FECC9-61D3-4759-ABC8-14C8F9FE10A3}" dt="2023-04-30T04:32:15.121" v="3"/>
        <pc:sldMkLst>
          <pc:docMk/>
          <pc:sldMk cId="239278437" sldId="263"/>
        </pc:sldMkLst>
        <pc:spChg chg="del">
          <ac:chgData name="David Dillon" userId="69f874de28ae517d" providerId="LiveId" clId="{480FECC9-61D3-4759-ABC8-14C8F9FE10A3}" dt="2023-04-30T04:32:15.121" v="3"/>
          <ac:spMkLst>
            <pc:docMk/>
            <pc:sldMk cId="239278437" sldId="263"/>
            <ac:spMk id="3079" creationId="{23E547B5-89CF-4EC0-96DE-25771AED0799}"/>
          </ac:spMkLst>
        </pc:spChg>
        <pc:spChg chg="del">
          <ac:chgData name="David Dillon" userId="69f874de28ae517d" providerId="LiveId" clId="{480FECC9-61D3-4759-ABC8-14C8F9FE10A3}" dt="2023-04-30T04:32:15.121" v="3"/>
          <ac:spMkLst>
            <pc:docMk/>
            <pc:sldMk cId="239278437" sldId="263"/>
            <ac:spMk id="3081" creationId="{3F0B8CEB-8279-4E5E-A0CE-1FC9F71736F2}"/>
          </ac:spMkLst>
        </pc:spChg>
      </pc:sldChg>
      <pc:sldChg chg="modSp mod">
        <pc:chgData name="David Dillon" userId="69f874de28ae517d" providerId="LiveId" clId="{480FECC9-61D3-4759-ABC8-14C8F9FE10A3}" dt="2023-04-30T04:32:44.648" v="70" actId="20577"/>
        <pc:sldMkLst>
          <pc:docMk/>
          <pc:sldMk cId="3290897660" sldId="304"/>
        </pc:sldMkLst>
        <pc:spChg chg="mod">
          <ac:chgData name="David Dillon" userId="69f874de28ae517d" providerId="LiveId" clId="{480FECC9-61D3-4759-ABC8-14C8F9FE10A3}" dt="2023-04-30T04:32:44.648" v="70" actId="20577"/>
          <ac:spMkLst>
            <pc:docMk/>
            <pc:sldMk cId="3290897660" sldId="304"/>
            <ac:spMk id="3" creationId="{F3D95FC3-4DF5-CD6A-F5CE-636DABCC8CA7}"/>
          </ac:spMkLst>
        </pc:spChg>
      </pc:sldChg>
      <pc:sldChg chg="add modAnim">
        <pc:chgData name="David Dillon" userId="69f874de28ae517d" providerId="LiveId" clId="{480FECC9-61D3-4759-ABC8-14C8F9FE10A3}" dt="2023-04-30T14:10:17.052" v="71"/>
        <pc:sldMkLst>
          <pc:docMk/>
          <pc:sldMk cId="2846855481" sldId="305"/>
        </pc:sldMkLst>
      </pc:sldChg>
      <pc:sldChg chg="add">
        <pc:chgData name="David Dillon" userId="69f874de28ae517d" providerId="LiveId" clId="{480FECC9-61D3-4759-ABC8-14C8F9FE10A3}" dt="2023-04-30T04:31:56.947" v="0"/>
        <pc:sldMkLst>
          <pc:docMk/>
          <pc:sldMk cId="3666984788" sldId="306"/>
        </pc:sldMkLst>
      </pc:sldChg>
      <pc:sldChg chg="add">
        <pc:chgData name="David Dillon" userId="69f874de28ae517d" providerId="LiveId" clId="{480FECC9-61D3-4759-ABC8-14C8F9FE10A3}" dt="2023-04-30T04:31:56.947" v="0"/>
        <pc:sldMkLst>
          <pc:docMk/>
          <pc:sldMk cId="3685562971" sldId="307"/>
        </pc:sldMkLst>
      </pc:sldChg>
      <pc:sldChg chg="add">
        <pc:chgData name="David Dillon" userId="69f874de28ae517d" providerId="LiveId" clId="{480FECC9-61D3-4759-ABC8-14C8F9FE10A3}" dt="2023-04-30T04:31:56.947" v="0"/>
        <pc:sldMkLst>
          <pc:docMk/>
          <pc:sldMk cId="1644872444" sldId="308"/>
        </pc:sldMkLst>
      </pc:sldChg>
      <pc:sldChg chg="add setBg">
        <pc:chgData name="David Dillon" userId="69f874de28ae517d" providerId="LiveId" clId="{480FECC9-61D3-4759-ABC8-14C8F9FE10A3}" dt="2023-04-30T04:31:56.947" v="0"/>
        <pc:sldMkLst>
          <pc:docMk/>
          <pc:sldMk cId="2047039918" sldId="309"/>
        </pc:sldMkLst>
      </pc:sldChg>
      <pc:sldChg chg="add">
        <pc:chgData name="David Dillon" userId="69f874de28ae517d" providerId="LiveId" clId="{480FECC9-61D3-4759-ABC8-14C8F9FE10A3}" dt="2023-04-30T04:31:56.947" v="0"/>
        <pc:sldMkLst>
          <pc:docMk/>
          <pc:sldMk cId="3356922175" sldId="310"/>
        </pc:sldMkLst>
      </pc:sldChg>
      <pc:sldChg chg="add">
        <pc:chgData name="David Dillon" userId="69f874de28ae517d" providerId="LiveId" clId="{480FECC9-61D3-4759-ABC8-14C8F9FE10A3}" dt="2023-04-30T04:31:56.947" v="0"/>
        <pc:sldMkLst>
          <pc:docMk/>
          <pc:sldMk cId="4086535263" sldId="311"/>
        </pc:sldMkLst>
      </pc:sldChg>
      <pc:sldChg chg="add">
        <pc:chgData name="David Dillon" userId="69f874de28ae517d" providerId="LiveId" clId="{480FECC9-61D3-4759-ABC8-14C8F9FE10A3}" dt="2023-04-30T04:31:56.947" v="0"/>
        <pc:sldMkLst>
          <pc:docMk/>
          <pc:sldMk cId="2058706720" sldId="312"/>
        </pc:sldMkLst>
      </pc:sldChg>
      <pc:sldChg chg="add">
        <pc:chgData name="David Dillon" userId="69f874de28ae517d" providerId="LiveId" clId="{480FECC9-61D3-4759-ABC8-14C8F9FE10A3}" dt="2023-04-30T04:31:56.947" v="0"/>
        <pc:sldMkLst>
          <pc:docMk/>
          <pc:sldMk cId="3888065621" sldId="313"/>
        </pc:sldMkLst>
      </pc:sldChg>
      <pc:sldChg chg="add setBg">
        <pc:chgData name="David Dillon" userId="69f874de28ae517d" providerId="LiveId" clId="{480FECC9-61D3-4759-ABC8-14C8F9FE10A3}" dt="2023-04-30T04:31:56.947" v="0"/>
        <pc:sldMkLst>
          <pc:docMk/>
          <pc:sldMk cId="2879888344" sldId="314"/>
        </pc:sldMkLst>
      </pc:sldChg>
      <pc:sldChg chg="add">
        <pc:chgData name="David Dillon" userId="69f874de28ae517d" providerId="LiveId" clId="{480FECC9-61D3-4759-ABC8-14C8F9FE10A3}" dt="2023-04-30T04:32:15.121" v="3"/>
        <pc:sldMkLst>
          <pc:docMk/>
          <pc:sldMk cId="2707477384" sldId="315"/>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596B9-F5E5-5F92-25BD-A0F7E43AD6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7BBF38-2343-6DDA-B709-10F6E16241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57988E-138D-606B-260D-0335F7CE20A6}"/>
              </a:ext>
            </a:extLst>
          </p:cNvPr>
          <p:cNvSpPr>
            <a:spLocks noGrp="1"/>
          </p:cNvSpPr>
          <p:nvPr>
            <p:ph type="dt" sz="half" idx="10"/>
          </p:nvPr>
        </p:nvSpPr>
        <p:spPr/>
        <p:txBody>
          <a:bodyPr/>
          <a:lstStyle/>
          <a:p>
            <a:fld id="{63B72B33-BB76-4D18-9DA7-57984B870747}" type="datetimeFigureOut">
              <a:rPr lang="en-US" smtClean="0"/>
              <a:t>4/30/2023</a:t>
            </a:fld>
            <a:endParaRPr lang="en-US"/>
          </a:p>
        </p:txBody>
      </p:sp>
      <p:sp>
        <p:nvSpPr>
          <p:cNvPr id="5" name="Footer Placeholder 4">
            <a:extLst>
              <a:ext uri="{FF2B5EF4-FFF2-40B4-BE49-F238E27FC236}">
                <a16:creationId xmlns:a16="http://schemas.microsoft.com/office/drawing/2014/main" id="{A447A0DF-D38A-9299-ABA1-665EEC07D7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CCB870-579B-54E5-7476-1A08AED6D760}"/>
              </a:ext>
            </a:extLst>
          </p:cNvPr>
          <p:cNvSpPr>
            <a:spLocks noGrp="1"/>
          </p:cNvSpPr>
          <p:nvPr>
            <p:ph type="sldNum" sz="quarter" idx="12"/>
          </p:nvPr>
        </p:nvSpPr>
        <p:spPr/>
        <p:txBody>
          <a:bodyPr/>
          <a:lstStyle/>
          <a:p>
            <a:fld id="{90482A68-7CCB-4DD3-9351-64F889EA6B64}" type="slidenum">
              <a:rPr lang="en-US" smtClean="0"/>
              <a:t>‹#›</a:t>
            </a:fld>
            <a:endParaRPr lang="en-US"/>
          </a:p>
        </p:txBody>
      </p:sp>
    </p:spTree>
    <p:extLst>
      <p:ext uri="{BB962C8B-B14F-4D97-AF65-F5344CB8AC3E}">
        <p14:creationId xmlns:p14="http://schemas.microsoft.com/office/powerpoint/2010/main" val="68069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5C463-2A6D-A6C7-1146-FAFB93D171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B3E746-26A8-2948-1BA0-144AA1E068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BE9A57-8892-3C76-3222-37DC1DE3DA5F}"/>
              </a:ext>
            </a:extLst>
          </p:cNvPr>
          <p:cNvSpPr>
            <a:spLocks noGrp="1"/>
          </p:cNvSpPr>
          <p:nvPr>
            <p:ph type="dt" sz="half" idx="10"/>
          </p:nvPr>
        </p:nvSpPr>
        <p:spPr/>
        <p:txBody>
          <a:bodyPr/>
          <a:lstStyle/>
          <a:p>
            <a:fld id="{63B72B33-BB76-4D18-9DA7-57984B870747}" type="datetimeFigureOut">
              <a:rPr lang="en-US" smtClean="0"/>
              <a:t>4/30/2023</a:t>
            </a:fld>
            <a:endParaRPr lang="en-US"/>
          </a:p>
        </p:txBody>
      </p:sp>
      <p:sp>
        <p:nvSpPr>
          <p:cNvPr id="5" name="Footer Placeholder 4">
            <a:extLst>
              <a:ext uri="{FF2B5EF4-FFF2-40B4-BE49-F238E27FC236}">
                <a16:creationId xmlns:a16="http://schemas.microsoft.com/office/drawing/2014/main" id="{C8A67CE3-650A-6B72-5B02-619389262B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E60882-5302-EA33-8E03-EDF94EBB4B99}"/>
              </a:ext>
            </a:extLst>
          </p:cNvPr>
          <p:cNvSpPr>
            <a:spLocks noGrp="1"/>
          </p:cNvSpPr>
          <p:nvPr>
            <p:ph type="sldNum" sz="quarter" idx="12"/>
          </p:nvPr>
        </p:nvSpPr>
        <p:spPr/>
        <p:txBody>
          <a:bodyPr/>
          <a:lstStyle/>
          <a:p>
            <a:fld id="{90482A68-7CCB-4DD3-9351-64F889EA6B64}" type="slidenum">
              <a:rPr lang="en-US" smtClean="0"/>
              <a:t>‹#›</a:t>
            </a:fld>
            <a:endParaRPr lang="en-US"/>
          </a:p>
        </p:txBody>
      </p:sp>
    </p:spTree>
    <p:extLst>
      <p:ext uri="{BB962C8B-B14F-4D97-AF65-F5344CB8AC3E}">
        <p14:creationId xmlns:p14="http://schemas.microsoft.com/office/powerpoint/2010/main" val="49124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A3A00C-DEE7-A5DC-8D10-9BE34A1809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C847D5-2101-501B-FB40-01817EDA28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CC0B27-61FF-3E7D-6803-BB1B5579664D}"/>
              </a:ext>
            </a:extLst>
          </p:cNvPr>
          <p:cNvSpPr>
            <a:spLocks noGrp="1"/>
          </p:cNvSpPr>
          <p:nvPr>
            <p:ph type="dt" sz="half" idx="10"/>
          </p:nvPr>
        </p:nvSpPr>
        <p:spPr/>
        <p:txBody>
          <a:bodyPr/>
          <a:lstStyle/>
          <a:p>
            <a:fld id="{63B72B33-BB76-4D18-9DA7-57984B870747}" type="datetimeFigureOut">
              <a:rPr lang="en-US" smtClean="0"/>
              <a:t>4/30/2023</a:t>
            </a:fld>
            <a:endParaRPr lang="en-US"/>
          </a:p>
        </p:txBody>
      </p:sp>
      <p:sp>
        <p:nvSpPr>
          <p:cNvPr id="5" name="Footer Placeholder 4">
            <a:extLst>
              <a:ext uri="{FF2B5EF4-FFF2-40B4-BE49-F238E27FC236}">
                <a16:creationId xmlns:a16="http://schemas.microsoft.com/office/drawing/2014/main" id="{009EEA4C-E4FA-E498-5AB1-05C5E16082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AB6F2A-C104-0B10-2B77-8F72844CCC4F}"/>
              </a:ext>
            </a:extLst>
          </p:cNvPr>
          <p:cNvSpPr>
            <a:spLocks noGrp="1"/>
          </p:cNvSpPr>
          <p:nvPr>
            <p:ph type="sldNum" sz="quarter" idx="12"/>
          </p:nvPr>
        </p:nvSpPr>
        <p:spPr/>
        <p:txBody>
          <a:bodyPr/>
          <a:lstStyle/>
          <a:p>
            <a:fld id="{90482A68-7CCB-4DD3-9351-64F889EA6B64}" type="slidenum">
              <a:rPr lang="en-US" smtClean="0"/>
              <a:t>‹#›</a:t>
            </a:fld>
            <a:endParaRPr lang="en-US"/>
          </a:p>
        </p:txBody>
      </p:sp>
    </p:spTree>
    <p:extLst>
      <p:ext uri="{BB962C8B-B14F-4D97-AF65-F5344CB8AC3E}">
        <p14:creationId xmlns:p14="http://schemas.microsoft.com/office/powerpoint/2010/main" val="1328022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293B40-556B-4D8D-9EC7-F9B9D1793B82}" type="datetimeFigureOut">
              <a:rPr lang="en-US" smtClean="0"/>
              <a:pPr/>
              <a:t>4/30/2023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A132F8-00CF-4D4D-8834-72D7012200D7}" type="slidenum">
              <a:rPr lang="en-US" smtClean="0"/>
              <a:pPr/>
              <a:t>‹#›</a:t>
            </a:fld>
            <a:endParaRPr lang="en-US"/>
          </a:p>
        </p:txBody>
      </p:sp>
    </p:spTree>
    <p:extLst>
      <p:ext uri="{BB962C8B-B14F-4D97-AF65-F5344CB8AC3E}">
        <p14:creationId xmlns:p14="http://schemas.microsoft.com/office/powerpoint/2010/main" val="4290588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293B40-556B-4D8D-9EC7-F9B9D1793B82}" type="datetimeFigureOut">
              <a:rPr lang="en-US" smtClean="0"/>
              <a:pPr/>
              <a:t>4/30/2023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A132F8-00CF-4D4D-8834-72D7012200D7}" type="slidenum">
              <a:rPr lang="en-US" smtClean="0"/>
              <a:pPr/>
              <a:t>‹#›</a:t>
            </a:fld>
            <a:endParaRPr lang="en-US"/>
          </a:p>
        </p:txBody>
      </p:sp>
    </p:spTree>
    <p:extLst>
      <p:ext uri="{BB962C8B-B14F-4D97-AF65-F5344CB8AC3E}">
        <p14:creationId xmlns:p14="http://schemas.microsoft.com/office/powerpoint/2010/main" val="2103168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293B40-556B-4D8D-9EC7-F9B9D1793B82}" type="datetimeFigureOut">
              <a:rPr lang="en-US" smtClean="0"/>
              <a:pPr/>
              <a:t>4/30/2023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A132F8-00CF-4D4D-8834-72D7012200D7}" type="slidenum">
              <a:rPr lang="en-US" smtClean="0"/>
              <a:pPr/>
              <a:t>‹#›</a:t>
            </a:fld>
            <a:endParaRPr lang="en-US"/>
          </a:p>
        </p:txBody>
      </p:sp>
    </p:spTree>
    <p:extLst>
      <p:ext uri="{BB962C8B-B14F-4D97-AF65-F5344CB8AC3E}">
        <p14:creationId xmlns:p14="http://schemas.microsoft.com/office/powerpoint/2010/main" val="2363824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293B40-556B-4D8D-9EC7-F9B9D1793B82}" type="datetimeFigureOut">
              <a:rPr lang="en-US" smtClean="0"/>
              <a:pPr/>
              <a:t>4/30/2023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A132F8-00CF-4D4D-8834-72D7012200D7}" type="slidenum">
              <a:rPr lang="en-US" smtClean="0"/>
              <a:pPr/>
              <a:t>‹#›</a:t>
            </a:fld>
            <a:endParaRPr lang="en-US"/>
          </a:p>
        </p:txBody>
      </p:sp>
    </p:spTree>
    <p:extLst>
      <p:ext uri="{BB962C8B-B14F-4D97-AF65-F5344CB8AC3E}">
        <p14:creationId xmlns:p14="http://schemas.microsoft.com/office/powerpoint/2010/main" val="2965351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293B40-556B-4D8D-9EC7-F9B9D1793B82}" type="datetimeFigureOut">
              <a:rPr lang="en-US" smtClean="0"/>
              <a:pPr/>
              <a:t>4/30/2023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A132F8-00CF-4D4D-8834-72D7012200D7}" type="slidenum">
              <a:rPr lang="en-US" smtClean="0"/>
              <a:pPr/>
              <a:t>‹#›</a:t>
            </a:fld>
            <a:endParaRPr lang="en-US"/>
          </a:p>
        </p:txBody>
      </p:sp>
    </p:spTree>
    <p:extLst>
      <p:ext uri="{BB962C8B-B14F-4D97-AF65-F5344CB8AC3E}">
        <p14:creationId xmlns:p14="http://schemas.microsoft.com/office/powerpoint/2010/main" val="2424466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293B40-556B-4D8D-9EC7-F9B9D1793B82}" type="datetimeFigureOut">
              <a:rPr lang="en-US" smtClean="0"/>
              <a:pPr/>
              <a:t>4/30/2023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A132F8-00CF-4D4D-8834-72D7012200D7}" type="slidenum">
              <a:rPr lang="en-US" smtClean="0"/>
              <a:pPr/>
              <a:t>‹#›</a:t>
            </a:fld>
            <a:endParaRPr lang="en-US"/>
          </a:p>
        </p:txBody>
      </p:sp>
    </p:spTree>
    <p:extLst>
      <p:ext uri="{BB962C8B-B14F-4D97-AF65-F5344CB8AC3E}">
        <p14:creationId xmlns:p14="http://schemas.microsoft.com/office/powerpoint/2010/main" val="3399596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293B40-556B-4D8D-9EC7-F9B9D1793B82}" type="datetimeFigureOut">
              <a:rPr lang="en-US" smtClean="0"/>
              <a:pPr/>
              <a:t>4/30/2023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A132F8-00CF-4D4D-8834-72D7012200D7}" type="slidenum">
              <a:rPr lang="en-US" smtClean="0"/>
              <a:pPr/>
              <a:t>‹#›</a:t>
            </a:fld>
            <a:endParaRPr lang="en-US"/>
          </a:p>
        </p:txBody>
      </p:sp>
    </p:spTree>
    <p:extLst>
      <p:ext uri="{BB962C8B-B14F-4D97-AF65-F5344CB8AC3E}">
        <p14:creationId xmlns:p14="http://schemas.microsoft.com/office/powerpoint/2010/main" val="3627025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293B40-556B-4D8D-9EC7-F9B9D1793B82}" type="datetimeFigureOut">
              <a:rPr lang="en-US" smtClean="0"/>
              <a:pPr/>
              <a:t>4/30/2023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A132F8-00CF-4D4D-8834-72D7012200D7}" type="slidenum">
              <a:rPr lang="en-US" smtClean="0"/>
              <a:pPr/>
              <a:t>‹#›</a:t>
            </a:fld>
            <a:endParaRPr lang="en-US"/>
          </a:p>
        </p:txBody>
      </p:sp>
    </p:spTree>
    <p:extLst>
      <p:ext uri="{BB962C8B-B14F-4D97-AF65-F5344CB8AC3E}">
        <p14:creationId xmlns:p14="http://schemas.microsoft.com/office/powerpoint/2010/main" val="3229848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4022D-9EFF-9A99-7C48-3690372EBE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D8968C-5D39-7F06-CB23-C57277157E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45A824-8A91-1B94-0E52-027D555FC41B}"/>
              </a:ext>
            </a:extLst>
          </p:cNvPr>
          <p:cNvSpPr>
            <a:spLocks noGrp="1"/>
          </p:cNvSpPr>
          <p:nvPr>
            <p:ph type="dt" sz="half" idx="10"/>
          </p:nvPr>
        </p:nvSpPr>
        <p:spPr/>
        <p:txBody>
          <a:bodyPr/>
          <a:lstStyle/>
          <a:p>
            <a:fld id="{63B72B33-BB76-4D18-9DA7-57984B870747}" type="datetimeFigureOut">
              <a:rPr lang="en-US" smtClean="0"/>
              <a:t>4/30/2023</a:t>
            </a:fld>
            <a:endParaRPr lang="en-US"/>
          </a:p>
        </p:txBody>
      </p:sp>
      <p:sp>
        <p:nvSpPr>
          <p:cNvPr id="5" name="Footer Placeholder 4">
            <a:extLst>
              <a:ext uri="{FF2B5EF4-FFF2-40B4-BE49-F238E27FC236}">
                <a16:creationId xmlns:a16="http://schemas.microsoft.com/office/drawing/2014/main" id="{D23FF046-A35A-1AB3-A812-B1961FDD2E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436010-C3F0-9A96-BEFA-0D634BCEBF8C}"/>
              </a:ext>
            </a:extLst>
          </p:cNvPr>
          <p:cNvSpPr>
            <a:spLocks noGrp="1"/>
          </p:cNvSpPr>
          <p:nvPr>
            <p:ph type="sldNum" sz="quarter" idx="12"/>
          </p:nvPr>
        </p:nvSpPr>
        <p:spPr/>
        <p:txBody>
          <a:bodyPr/>
          <a:lstStyle/>
          <a:p>
            <a:fld id="{90482A68-7CCB-4DD3-9351-64F889EA6B64}" type="slidenum">
              <a:rPr lang="en-US" smtClean="0"/>
              <a:t>‹#›</a:t>
            </a:fld>
            <a:endParaRPr lang="en-US"/>
          </a:p>
        </p:txBody>
      </p:sp>
    </p:spTree>
    <p:extLst>
      <p:ext uri="{BB962C8B-B14F-4D97-AF65-F5344CB8AC3E}">
        <p14:creationId xmlns:p14="http://schemas.microsoft.com/office/powerpoint/2010/main" val="4138035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293B40-556B-4D8D-9EC7-F9B9D1793B82}" type="datetimeFigureOut">
              <a:rPr lang="en-US" smtClean="0"/>
              <a:pPr/>
              <a:t>4/30/2023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A132F8-00CF-4D4D-8834-72D7012200D7}" type="slidenum">
              <a:rPr lang="en-US" smtClean="0"/>
              <a:pPr/>
              <a:t>‹#›</a:t>
            </a:fld>
            <a:endParaRPr lang="en-US"/>
          </a:p>
        </p:txBody>
      </p:sp>
    </p:spTree>
    <p:extLst>
      <p:ext uri="{BB962C8B-B14F-4D97-AF65-F5344CB8AC3E}">
        <p14:creationId xmlns:p14="http://schemas.microsoft.com/office/powerpoint/2010/main" val="3918307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293B40-556B-4D8D-9EC7-F9B9D1793B82}" type="datetimeFigureOut">
              <a:rPr lang="en-US" smtClean="0"/>
              <a:pPr/>
              <a:t>4/30/2023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A132F8-00CF-4D4D-8834-72D7012200D7}" type="slidenum">
              <a:rPr lang="en-US" smtClean="0"/>
              <a:pPr/>
              <a:t>‹#›</a:t>
            </a:fld>
            <a:endParaRPr lang="en-US"/>
          </a:p>
        </p:txBody>
      </p:sp>
    </p:spTree>
    <p:extLst>
      <p:ext uri="{BB962C8B-B14F-4D97-AF65-F5344CB8AC3E}">
        <p14:creationId xmlns:p14="http://schemas.microsoft.com/office/powerpoint/2010/main" val="24195351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293B40-556B-4D8D-9EC7-F9B9D1793B82}" type="datetimeFigureOut">
              <a:rPr lang="en-US" smtClean="0"/>
              <a:pPr/>
              <a:t>4/30/2023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A132F8-00CF-4D4D-8834-72D7012200D7}" type="slidenum">
              <a:rPr lang="en-US" smtClean="0"/>
              <a:pPr/>
              <a:t>‹#›</a:t>
            </a:fld>
            <a:endParaRPr lang="en-US"/>
          </a:p>
        </p:txBody>
      </p:sp>
    </p:spTree>
    <p:extLst>
      <p:ext uri="{BB962C8B-B14F-4D97-AF65-F5344CB8AC3E}">
        <p14:creationId xmlns:p14="http://schemas.microsoft.com/office/powerpoint/2010/main" val="1893480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8E746-57F1-47F1-735C-D8B2E1708B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B203A6-B101-3C5C-13BD-84C4BA321C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BEAB49-09FF-0C57-901C-B712695CA744}"/>
              </a:ext>
            </a:extLst>
          </p:cNvPr>
          <p:cNvSpPr>
            <a:spLocks noGrp="1"/>
          </p:cNvSpPr>
          <p:nvPr>
            <p:ph type="dt" sz="half" idx="10"/>
          </p:nvPr>
        </p:nvSpPr>
        <p:spPr/>
        <p:txBody>
          <a:bodyPr/>
          <a:lstStyle/>
          <a:p>
            <a:fld id="{63B72B33-BB76-4D18-9DA7-57984B870747}" type="datetimeFigureOut">
              <a:rPr lang="en-US" smtClean="0"/>
              <a:t>4/30/2023</a:t>
            </a:fld>
            <a:endParaRPr lang="en-US"/>
          </a:p>
        </p:txBody>
      </p:sp>
      <p:sp>
        <p:nvSpPr>
          <p:cNvPr id="5" name="Footer Placeholder 4">
            <a:extLst>
              <a:ext uri="{FF2B5EF4-FFF2-40B4-BE49-F238E27FC236}">
                <a16:creationId xmlns:a16="http://schemas.microsoft.com/office/drawing/2014/main" id="{D2A5913B-ECCF-2F50-B30E-3661A3F938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5A804-0CAA-1FAB-5EC7-017743CEF9FE}"/>
              </a:ext>
            </a:extLst>
          </p:cNvPr>
          <p:cNvSpPr>
            <a:spLocks noGrp="1"/>
          </p:cNvSpPr>
          <p:nvPr>
            <p:ph type="sldNum" sz="quarter" idx="12"/>
          </p:nvPr>
        </p:nvSpPr>
        <p:spPr/>
        <p:txBody>
          <a:bodyPr/>
          <a:lstStyle/>
          <a:p>
            <a:fld id="{90482A68-7CCB-4DD3-9351-64F889EA6B64}" type="slidenum">
              <a:rPr lang="en-US" smtClean="0"/>
              <a:t>‹#›</a:t>
            </a:fld>
            <a:endParaRPr lang="en-US"/>
          </a:p>
        </p:txBody>
      </p:sp>
    </p:spTree>
    <p:extLst>
      <p:ext uri="{BB962C8B-B14F-4D97-AF65-F5344CB8AC3E}">
        <p14:creationId xmlns:p14="http://schemas.microsoft.com/office/powerpoint/2010/main" val="2411476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457D8-E0BF-AFCA-1965-4774A1DA25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BD7007-1D22-E3A2-44F3-71B80491E2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D69994-4963-16B1-621E-9FE3D4858F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303BDE-1576-FE54-2A1E-F3DE222EBD92}"/>
              </a:ext>
            </a:extLst>
          </p:cNvPr>
          <p:cNvSpPr>
            <a:spLocks noGrp="1"/>
          </p:cNvSpPr>
          <p:nvPr>
            <p:ph type="dt" sz="half" idx="10"/>
          </p:nvPr>
        </p:nvSpPr>
        <p:spPr/>
        <p:txBody>
          <a:bodyPr/>
          <a:lstStyle/>
          <a:p>
            <a:fld id="{63B72B33-BB76-4D18-9DA7-57984B870747}" type="datetimeFigureOut">
              <a:rPr lang="en-US" smtClean="0"/>
              <a:t>4/30/2023</a:t>
            </a:fld>
            <a:endParaRPr lang="en-US"/>
          </a:p>
        </p:txBody>
      </p:sp>
      <p:sp>
        <p:nvSpPr>
          <p:cNvPr id="6" name="Footer Placeholder 5">
            <a:extLst>
              <a:ext uri="{FF2B5EF4-FFF2-40B4-BE49-F238E27FC236}">
                <a16:creationId xmlns:a16="http://schemas.microsoft.com/office/drawing/2014/main" id="{BB4762A6-7BCE-01BC-8BEC-38CBBDAEE5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86BD-9016-3AFF-8948-474C140BFC8A}"/>
              </a:ext>
            </a:extLst>
          </p:cNvPr>
          <p:cNvSpPr>
            <a:spLocks noGrp="1"/>
          </p:cNvSpPr>
          <p:nvPr>
            <p:ph type="sldNum" sz="quarter" idx="12"/>
          </p:nvPr>
        </p:nvSpPr>
        <p:spPr/>
        <p:txBody>
          <a:bodyPr/>
          <a:lstStyle/>
          <a:p>
            <a:fld id="{90482A68-7CCB-4DD3-9351-64F889EA6B64}" type="slidenum">
              <a:rPr lang="en-US" smtClean="0"/>
              <a:t>‹#›</a:t>
            </a:fld>
            <a:endParaRPr lang="en-US"/>
          </a:p>
        </p:txBody>
      </p:sp>
    </p:spTree>
    <p:extLst>
      <p:ext uri="{BB962C8B-B14F-4D97-AF65-F5344CB8AC3E}">
        <p14:creationId xmlns:p14="http://schemas.microsoft.com/office/powerpoint/2010/main" val="394223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9BA87-654F-B153-CC0C-B1FF63D0DB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4D63E5-925A-91B7-8702-70165F7360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73E3E0-8AB8-F6C3-CE24-2B334AA852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162345-599A-9AD5-9ABE-D1264DEC4D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A85E34-CC6A-CDB1-7FB4-B42735E415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0B06C3-47F9-474F-94C0-F3D2E926A56F}"/>
              </a:ext>
            </a:extLst>
          </p:cNvPr>
          <p:cNvSpPr>
            <a:spLocks noGrp="1"/>
          </p:cNvSpPr>
          <p:nvPr>
            <p:ph type="dt" sz="half" idx="10"/>
          </p:nvPr>
        </p:nvSpPr>
        <p:spPr/>
        <p:txBody>
          <a:bodyPr/>
          <a:lstStyle/>
          <a:p>
            <a:fld id="{63B72B33-BB76-4D18-9DA7-57984B870747}" type="datetimeFigureOut">
              <a:rPr lang="en-US" smtClean="0"/>
              <a:t>4/30/2023</a:t>
            </a:fld>
            <a:endParaRPr lang="en-US"/>
          </a:p>
        </p:txBody>
      </p:sp>
      <p:sp>
        <p:nvSpPr>
          <p:cNvPr id="8" name="Footer Placeholder 7">
            <a:extLst>
              <a:ext uri="{FF2B5EF4-FFF2-40B4-BE49-F238E27FC236}">
                <a16:creationId xmlns:a16="http://schemas.microsoft.com/office/drawing/2014/main" id="{64DE06AA-6941-B9C5-A839-F01BCF99B7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FDC1DE-0085-E7EE-A827-0D42A11BFDFD}"/>
              </a:ext>
            </a:extLst>
          </p:cNvPr>
          <p:cNvSpPr>
            <a:spLocks noGrp="1"/>
          </p:cNvSpPr>
          <p:nvPr>
            <p:ph type="sldNum" sz="quarter" idx="12"/>
          </p:nvPr>
        </p:nvSpPr>
        <p:spPr/>
        <p:txBody>
          <a:bodyPr/>
          <a:lstStyle/>
          <a:p>
            <a:fld id="{90482A68-7CCB-4DD3-9351-64F889EA6B64}" type="slidenum">
              <a:rPr lang="en-US" smtClean="0"/>
              <a:t>‹#›</a:t>
            </a:fld>
            <a:endParaRPr lang="en-US"/>
          </a:p>
        </p:txBody>
      </p:sp>
    </p:spTree>
    <p:extLst>
      <p:ext uri="{BB962C8B-B14F-4D97-AF65-F5344CB8AC3E}">
        <p14:creationId xmlns:p14="http://schemas.microsoft.com/office/powerpoint/2010/main" val="785418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3960A-C08D-0536-E761-B876BC57EF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E7A5F2-CD8A-3966-4469-901F5B90D5DF}"/>
              </a:ext>
            </a:extLst>
          </p:cNvPr>
          <p:cNvSpPr>
            <a:spLocks noGrp="1"/>
          </p:cNvSpPr>
          <p:nvPr>
            <p:ph type="dt" sz="half" idx="10"/>
          </p:nvPr>
        </p:nvSpPr>
        <p:spPr/>
        <p:txBody>
          <a:bodyPr/>
          <a:lstStyle/>
          <a:p>
            <a:fld id="{63B72B33-BB76-4D18-9DA7-57984B870747}" type="datetimeFigureOut">
              <a:rPr lang="en-US" smtClean="0"/>
              <a:t>4/30/2023</a:t>
            </a:fld>
            <a:endParaRPr lang="en-US"/>
          </a:p>
        </p:txBody>
      </p:sp>
      <p:sp>
        <p:nvSpPr>
          <p:cNvPr id="4" name="Footer Placeholder 3">
            <a:extLst>
              <a:ext uri="{FF2B5EF4-FFF2-40B4-BE49-F238E27FC236}">
                <a16:creationId xmlns:a16="http://schemas.microsoft.com/office/drawing/2014/main" id="{BCCD6090-BDF1-A486-B02E-5A8752E3E7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3AE5B6-B83C-9112-1740-2416F5ACC010}"/>
              </a:ext>
            </a:extLst>
          </p:cNvPr>
          <p:cNvSpPr>
            <a:spLocks noGrp="1"/>
          </p:cNvSpPr>
          <p:nvPr>
            <p:ph type="sldNum" sz="quarter" idx="12"/>
          </p:nvPr>
        </p:nvSpPr>
        <p:spPr/>
        <p:txBody>
          <a:bodyPr/>
          <a:lstStyle/>
          <a:p>
            <a:fld id="{90482A68-7CCB-4DD3-9351-64F889EA6B64}" type="slidenum">
              <a:rPr lang="en-US" smtClean="0"/>
              <a:t>‹#›</a:t>
            </a:fld>
            <a:endParaRPr lang="en-US"/>
          </a:p>
        </p:txBody>
      </p:sp>
    </p:spTree>
    <p:extLst>
      <p:ext uri="{BB962C8B-B14F-4D97-AF65-F5344CB8AC3E}">
        <p14:creationId xmlns:p14="http://schemas.microsoft.com/office/powerpoint/2010/main" val="388968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5F1D4E-7E22-204B-0E78-BBAB32831AA5}"/>
              </a:ext>
            </a:extLst>
          </p:cNvPr>
          <p:cNvSpPr>
            <a:spLocks noGrp="1"/>
          </p:cNvSpPr>
          <p:nvPr>
            <p:ph type="dt" sz="half" idx="10"/>
          </p:nvPr>
        </p:nvSpPr>
        <p:spPr/>
        <p:txBody>
          <a:bodyPr/>
          <a:lstStyle/>
          <a:p>
            <a:fld id="{63B72B33-BB76-4D18-9DA7-57984B870747}" type="datetimeFigureOut">
              <a:rPr lang="en-US" smtClean="0"/>
              <a:t>4/30/2023</a:t>
            </a:fld>
            <a:endParaRPr lang="en-US"/>
          </a:p>
        </p:txBody>
      </p:sp>
      <p:sp>
        <p:nvSpPr>
          <p:cNvPr id="3" name="Footer Placeholder 2">
            <a:extLst>
              <a:ext uri="{FF2B5EF4-FFF2-40B4-BE49-F238E27FC236}">
                <a16:creationId xmlns:a16="http://schemas.microsoft.com/office/drawing/2014/main" id="{178CFBEC-5999-4063-B4BE-6EB1F44C67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6ED1E2-8FDB-C872-41C0-4F571A0F685D}"/>
              </a:ext>
            </a:extLst>
          </p:cNvPr>
          <p:cNvSpPr>
            <a:spLocks noGrp="1"/>
          </p:cNvSpPr>
          <p:nvPr>
            <p:ph type="sldNum" sz="quarter" idx="12"/>
          </p:nvPr>
        </p:nvSpPr>
        <p:spPr/>
        <p:txBody>
          <a:bodyPr/>
          <a:lstStyle/>
          <a:p>
            <a:fld id="{90482A68-7CCB-4DD3-9351-64F889EA6B64}" type="slidenum">
              <a:rPr lang="en-US" smtClean="0"/>
              <a:t>‹#›</a:t>
            </a:fld>
            <a:endParaRPr lang="en-US"/>
          </a:p>
        </p:txBody>
      </p:sp>
    </p:spTree>
    <p:extLst>
      <p:ext uri="{BB962C8B-B14F-4D97-AF65-F5344CB8AC3E}">
        <p14:creationId xmlns:p14="http://schemas.microsoft.com/office/powerpoint/2010/main" val="1077996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EF955-834B-8954-7685-B9FCD3A4D0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995F6E-725D-79D3-6DA2-8D35C00EBE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F894F3-64FE-C728-68F9-AD4E5B185D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B3AEC6-B2C4-3738-F47D-ED1B5B81937C}"/>
              </a:ext>
            </a:extLst>
          </p:cNvPr>
          <p:cNvSpPr>
            <a:spLocks noGrp="1"/>
          </p:cNvSpPr>
          <p:nvPr>
            <p:ph type="dt" sz="half" idx="10"/>
          </p:nvPr>
        </p:nvSpPr>
        <p:spPr/>
        <p:txBody>
          <a:bodyPr/>
          <a:lstStyle/>
          <a:p>
            <a:fld id="{63B72B33-BB76-4D18-9DA7-57984B870747}" type="datetimeFigureOut">
              <a:rPr lang="en-US" smtClean="0"/>
              <a:t>4/30/2023</a:t>
            </a:fld>
            <a:endParaRPr lang="en-US"/>
          </a:p>
        </p:txBody>
      </p:sp>
      <p:sp>
        <p:nvSpPr>
          <p:cNvPr id="6" name="Footer Placeholder 5">
            <a:extLst>
              <a:ext uri="{FF2B5EF4-FFF2-40B4-BE49-F238E27FC236}">
                <a16:creationId xmlns:a16="http://schemas.microsoft.com/office/drawing/2014/main" id="{6E0DA86B-B8EB-9155-B5BB-8EEA334BDA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3D2C4B-87EB-F701-7EA5-D00693D42F38}"/>
              </a:ext>
            </a:extLst>
          </p:cNvPr>
          <p:cNvSpPr>
            <a:spLocks noGrp="1"/>
          </p:cNvSpPr>
          <p:nvPr>
            <p:ph type="sldNum" sz="quarter" idx="12"/>
          </p:nvPr>
        </p:nvSpPr>
        <p:spPr/>
        <p:txBody>
          <a:bodyPr/>
          <a:lstStyle/>
          <a:p>
            <a:fld id="{90482A68-7CCB-4DD3-9351-64F889EA6B64}" type="slidenum">
              <a:rPr lang="en-US" smtClean="0"/>
              <a:t>‹#›</a:t>
            </a:fld>
            <a:endParaRPr lang="en-US"/>
          </a:p>
        </p:txBody>
      </p:sp>
    </p:spTree>
    <p:extLst>
      <p:ext uri="{BB962C8B-B14F-4D97-AF65-F5344CB8AC3E}">
        <p14:creationId xmlns:p14="http://schemas.microsoft.com/office/powerpoint/2010/main" val="3899082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5EE70-E5F9-7E69-ABC2-82CAEBD06D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F165D2-6496-198F-F9F6-127861F13D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7DBF60-9728-0AC7-D3C2-3917D322E5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7B4616-59C2-0151-CBE4-598C97846D1E}"/>
              </a:ext>
            </a:extLst>
          </p:cNvPr>
          <p:cNvSpPr>
            <a:spLocks noGrp="1"/>
          </p:cNvSpPr>
          <p:nvPr>
            <p:ph type="dt" sz="half" idx="10"/>
          </p:nvPr>
        </p:nvSpPr>
        <p:spPr/>
        <p:txBody>
          <a:bodyPr/>
          <a:lstStyle/>
          <a:p>
            <a:fld id="{63B72B33-BB76-4D18-9DA7-57984B870747}" type="datetimeFigureOut">
              <a:rPr lang="en-US" smtClean="0"/>
              <a:t>4/30/2023</a:t>
            </a:fld>
            <a:endParaRPr lang="en-US"/>
          </a:p>
        </p:txBody>
      </p:sp>
      <p:sp>
        <p:nvSpPr>
          <p:cNvPr id="6" name="Footer Placeholder 5">
            <a:extLst>
              <a:ext uri="{FF2B5EF4-FFF2-40B4-BE49-F238E27FC236}">
                <a16:creationId xmlns:a16="http://schemas.microsoft.com/office/drawing/2014/main" id="{B9FAAAB4-1745-8AF9-F18C-CD9298456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469618-DFF3-F8B1-A045-D9185BC56687}"/>
              </a:ext>
            </a:extLst>
          </p:cNvPr>
          <p:cNvSpPr>
            <a:spLocks noGrp="1"/>
          </p:cNvSpPr>
          <p:nvPr>
            <p:ph type="sldNum" sz="quarter" idx="12"/>
          </p:nvPr>
        </p:nvSpPr>
        <p:spPr/>
        <p:txBody>
          <a:bodyPr/>
          <a:lstStyle/>
          <a:p>
            <a:fld id="{90482A68-7CCB-4DD3-9351-64F889EA6B64}" type="slidenum">
              <a:rPr lang="en-US" smtClean="0"/>
              <a:t>‹#›</a:t>
            </a:fld>
            <a:endParaRPr lang="en-US"/>
          </a:p>
        </p:txBody>
      </p:sp>
    </p:spTree>
    <p:extLst>
      <p:ext uri="{BB962C8B-B14F-4D97-AF65-F5344CB8AC3E}">
        <p14:creationId xmlns:p14="http://schemas.microsoft.com/office/powerpoint/2010/main" val="179253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456B4-078B-0861-93AB-8D62636ABB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AD86A7-4A0B-CA8F-8FF9-85472BA15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B09BE3-DBB2-1D1E-4ED3-2C1B7DA484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B72B33-BB76-4D18-9DA7-57984B870747}" type="datetimeFigureOut">
              <a:rPr lang="en-US" smtClean="0"/>
              <a:t>4/30/2023</a:t>
            </a:fld>
            <a:endParaRPr lang="en-US"/>
          </a:p>
        </p:txBody>
      </p:sp>
      <p:sp>
        <p:nvSpPr>
          <p:cNvPr id="5" name="Footer Placeholder 4">
            <a:extLst>
              <a:ext uri="{FF2B5EF4-FFF2-40B4-BE49-F238E27FC236}">
                <a16:creationId xmlns:a16="http://schemas.microsoft.com/office/drawing/2014/main" id="{FEEE4C44-5342-3A69-5AB3-E83ACC036B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A84D6D-FD17-C6D8-E80B-7F11ACC45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482A68-7CCB-4DD3-9351-64F889EA6B64}" type="slidenum">
              <a:rPr lang="en-US" smtClean="0"/>
              <a:t>‹#›</a:t>
            </a:fld>
            <a:endParaRPr lang="en-US"/>
          </a:p>
        </p:txBody>
      </p:sp>
    </p:spTree>
    <p:extLst>
      <p:ext uri="{BB962C8B-B14F-4D97-AF65-F5344CB8AC3E}">
        <p14:creationId xmlns:p14="http://schemas.microsoft.com/office/powerpoint/2010/main" val="32021338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293B40-556B-4D8D-9EC7-F9B9D1793B82}" type="datetimeFigureOut">
              <a:rPr lang="en-US" smtClean="0"/>
              <a:pPr/>
              <a:t>4/30/2023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A132F8-00CF-4D4D-8834-72D7012200D7}" type="slidenum">
              <a:rPr lang="en-US" smtClean="0"/>
              <a:pPr/>
              <a:t>‹#›</a:t>
            </a:fld>
            <a:endParaRPr lang="en-US"/>
          </a:p>
        </p:txBody>
      </p:sp>
    </p:spTree>
    <p:extLst>
      <p:ext uri="{BB962C8B-B14F-4D97-AF65-F5344CB8AC3E}">
        <p14:creationId xmlns:p14="http://schemas.microsoft.com/office/powerpoint/2010/main" val="14410583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FBC7-A8AB-F29D-877E-678EE73AE59E}"/>
              </a:ext>
            </a:extLst>
          </p:cNvPr>
          <p:cNvSpPr>
            <a:spLocks noGrp="1"/>
          </p:cNvSpPr>
          <p:nvPr>
            <p:ph type="ctrTitle"/>
          </p:nvPr>
        </p:nvSpPr>
        <p:spPr>
          <a:xfrm>
            <a:off x="1643743" y="408215"/>
            <a:ext cx="9024257" cy="1081314"/>
          </a:xfrm>
        </p:spPr>
        <p:txBody>
          <a:bodyPr/>
          <a:lstStyle/>
          <a:p>
            <a:r>
              <a:rPr lang="en-US" dirty="0"/>
              <a:t>OT Timeline - Week 8</a:t>
            </a:r>
          </a:p>
        </p:txBody>
      </p:sp>
      <p:sp>
        <p:nvSpPr>
          <p:cNvPr id="3" name="Subtitle 2">
            <a:extLst>
              <a:ext uri="{FF2B5EF4-FFF2-40B4-BE49-F238E27FC236}">
                <a16:creationId xmlns:a16="http://schemas.microsoft.com/office/drawing/2014/main" id="{BCDDA6FF-A95D-F6B5-0E2D-1058656102E1}"/>
              </a:ext>
            </a:extLst>
          </p:cNvPr>
          <p:cNvSpPr>
            <a:spLocks noGrp="1"/>
          </p:cNvSpPr>
          <p:nvPr>
            <p:ph type="subTitle" idx="1"/>
          </p:nvPr>
        </p:nvSpPr>
        <p:spPr>
          <a:xfrm>
            <a:off x="1524000" y="1637933"/>
            <a:ext cx="9144000" cy="1081314"/>
          </a:xfrm>
        </p:spPr>
        <p:txBody>
          <a:bodyPr>
            <a:normAutofit/>
          </a:bodyPr>
          <a:lstStyle/>
          <a:p>
            <a:r>
              <a:rPr lang="en-US" sz="2800" dirty="0"/>
              <a:t>Captivity to Christ</a:t>
            </a:r>
          </a:p>
          <a:p>
            <a:r>
              <a:rPr lang="en-US" sz="2800" dirty="0"/>
              <a:t>535 BC – 31 AD</a:t>
            </a:r>
          </a:p>
        </p:txBody>
      </p:sp>
      <p:sp>
        <p:nvSpPr>
          <p:cNvPr id="4" name="TextBox 3">
            <a:extLst>
              <a:ext uri="{FF2B5EF4-FFF2-40B4-BE49-F238E27FC236}">
                <a16:creationId xmlns:a16="http://schemas.microsoft.com/office/drawing/2014/main" id="{9C1A7B61-9F70-2673-0F9C-1D92A54AC810}"/>
              </a:ext>
            </a:extLst>
          </p:cNvPr>
          <p:cNvSpPr txBox="1"/>
          <p:nvPr/>
        </p:nvSpPr>
        <p:spPr>
          <a:xfrm>
            <a:off x="5542002" y="3167390"/>
            <a:ext cx="1691489" cy="1815882"/>
          </a:xfrm>
          <a:prstGeom prst="rect">
            <a:avLst/>
          </a:prstGeom>
          <a:noFill/>
        </p:spPr>
        <p:txBody>
          <a:bodyPr wrap="none" rtlCol="0">
            <a:spAutoFit/>
          </a:bodyPr>
          <a:lstStyle/>
          <a:p>
            <a:r>
              <a:rPr lang="en-US" sz="2800" dirty="0"/>
              <a:t>Daniel</a:t>
            </a:r>
          </a:p>
          <a:p>
            <a:r>
              <a:rPr lang="en-US" sz="2800" dirty="0"/>
              <a:t>Ezra</a:t>
            </a:r>
          </a:p>
          <a:p>
            <a:r>
              <a:rPr lang="en-US" sz="2800" dirty="0"/>
              <a:t>Nehemiah</a:t>
            </a:r>
          </a:p>
          <a:p>
            <a:r>
              <a:rPr lang="en-US" sz="2800" dirty="0"/>
              <a:t>Esther</a:t>
            </a:r>
          </a:p>
        </p:txBody>
      </p:sp>
    </p:spTree>
    <p:extLst>
      <p:ext uri="{BB962C8B-B14F-4D97-AF65-F5344CB8AC3E}">
        <p14:creationId xmlns:p14="http://schemas.microsoft.com/office/powerpoint/2010/main" val="3128173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5C8E6F8-4612-DE1B-78A0-1DC8EBCE568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57325" y="114300"/>
            <a:ext cx="9277350" cy="66294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E96B55C7-4005-B82F-7E04-3F0A722A1CB7}"/>
              </a:ext>
            </a:extLst>
          </p:cNvPr>
          <p:cNvCxnSpPr>
            <a:cxnSpLocks/>
          </p:cNvCxnSpPr>
          <p:nvPr/>
        </p:nvCxnSpPr>
        <p:spPr>
          <a:xfrm>
            <a:off x="2524125" y="2438400"/>
            <a:ext cx="3476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870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9EE079F-A95D-A58F-AEB2-8B8E938008F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35228" y="94711"/>
            <a:ext cx="9921543" cy="6668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065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D47F4710-8CA0-EDBF-D1C1-FD75E25970D1}"/>
              </a:ext>
            </a:extLst>
          </p:cNvPr>
          <p:cNvPicPr>
            <a:picLocks noGrp="1" noRot="1" noChangeAspect="1" noMove="1" noResize="1" noEditPoints="1" noAdjustHandles="1" noChangeArrowheads="1" noChangeShapeType="1" noCrop="1"/>
          </p:cNvPicPr>
          <p:nvPr/>
        </p:nvPicPr>
        <p:blipFill>
          <a:blip r:embed="rId2"/>
          <a:stretch>
            <a:fillRect/>
          </a:stretch>
        </p:blipFill>
        <p:spPr>
          <a:xfrm>
            <a:off x="643467" y="1288880"/>
            <a:ext cx="10905066" cy="4280238"/>
          </a:xfrm>
          <a:prstGeom prst="rect">
            <a:avLst/>
          </a:prstGeom>
        </p:spPr>
      </p:pic>
      <p:sp>
        <p:nvSpPr>
          <p:cNvPr id="6" name="TextBox 5">
            <a:extLst>
              <a:ext uri="{FF2B5EF4-FFF2-40B4-BE49-F238E27FC236}">
                <a16:creationId xmlns:a16="http://schemas.microsoft.com/office/drawing/2014/main" id="{13C4AD9A-AABE-1E8A-6F44-C54352F8A32D}"/>
              </a:ext>
            </a:extLst>
          </p:cNvPr>
          <p:cNvSpPr txBox="1"/>
          <p:nvPr/>
        </p:nvSpPr>
        <p:spPr>
          <a:xfrm>
            <a:off x="3686783" y="4221804"/>
            <a:ext cx="2227634" cy="646331"/>
          </a:xfrm>
          <a:prstGeom prst="rect">
            <a:avLst/>
          </a:prstGeom>
          <a:noFill/>
        </p:spPr>
        <p:txBody>
          <a:bodyPr wrap="square" rtlCol="0">
            <a:spAutoFit/>
          </a:bodyPr>
          <a:lstStyle/>
          <a:p>
            <a:pPr algn="ctr"/>
            <a:r>
              <a:rPr lang="en-US" dirty="0">
                <a:solidFill>
                  <a:srgbClr val="FF0000"/>
                </a:solidFill>
              </a:rPr>
              <a:t>POSSIBILITY </a:t>
            </a:r>
          </a:p>
          <a:p>
            <a:pPr algn="ctr"/>
            <a:r>
              <a:rPr lang="en-US" dirty="0">
                <a:solidFill>
                  <a:srgbClr val="FF0000"/>
                </a:solidFill>
              </a:rPr>
              <a:t>(up for debate)</a:t>
            </a:r>
          </a:p>
        </p:txBody>
      </p:sp>
    </p:spTree>
    <p:extLst>
      <p:ext uri="{BB962C8B-B14F-4D97-AF65-F5344CB8AC3E}">
        <p14:creationId xmlns:p14="http://schemas.microsoft.com/office/powerpoint/2010/main" val="287988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0600" y="0"/>
            <a:ext cx="1981200" cy="396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Reign of Nebuchadnezzar 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605 BC – 562 BC</a:t>
            </a:r>
          </a:p>
        </p:txBody>
      </p:sp>
      <p:sp>
        <p:nvSpPr>
          <p:cNvPr id="3" name="Rectangle 2"/>
          <p:cNvSpPr/>
          <p:nvPr/>
        </p:nvSpPr>
        <p:spPr>
          <a:xfrm>
            <a:off x="4800600" y="3962400"/>
            <a:ext cx="1981200" cy="228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Evil Merodach</a:t>
            </a:r>
          </a:p>
        </p:txBody>
      </p:sp>
      <p:sp>
        <p:nvSpPr>
          <p:cNvPr id="4" name="Rectangle 3"/>
          <p:cNvSpPr/>
          <p:nvPr/>
        </p:nvSpPr>
        <p:spPr>
          <a:xfrm>
            <a:off x="4800600" y="4191000"/>
            <a:ext cx="1981200" cy="381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Nergal-shar-usur</a:t>
            </a:r>
          </a:p>
        </p:txBody>
      </p:sp>
      <p:sp>
        <p:nvSpPr>
          <p:cNvPr id="5" name="Rectangle 4"/>
          <p:cNvSpPr/>
          <p:nvPr/>
        </p:nvSpPr>
        <p:spPr>
          <a:xfrm>
            <a:off x="4800600" y="4572000"/>
            <a:ext cx="1981200" cy="1295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Nabonidas / Belshazzar</a:t>
            </a:r>
          </a:p>
        </p:txBody>
      </p:sp>
      <p:sp>
        <p:nvSpPr>
          <p:cNvPr id="6" name="Rectangle 5"/>
          <p:cNvSpPr/>
          <p:nvPr/>
        </p:nvSpPr>
        <p:spPr>
          <a:xfrm>
            <a:off x="4800600" y="5867400"/>
            <a:ext cx="1981200" cy="381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Darius the Mede</a:t>
            </a:r>
          </a:p>
        </p:txBody>
      </p:sp>
      <p:sp>
        <p:nvSpPr>
          <p:cNvPr id="7" name="Rectangle 6"/>
          <p:cNvSpPr/>
          <p:nvPr/>
        </p:nvSpPr>
        <p:spPr>
          <a:xfrm>
            <a:off x="4800600" y="6248400"/>
            <a:ext cx="1981200" cy="6096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Cyrus the Great</a:t>
            </a:r>
          </a:p>
        </p:txBody>
      </p:sp>
      <p:sp>
        <p:nvSpPr>
          <p:cNvPr id="8" name="TextBox 7"/>
          <p:cNvSpPr txBox="1"/>
          <p:nvPr/>
        </p:nvSpPr>
        <p:spPr>
          <a:xfrm>
            <a:off x="7086599" y="1"/>
            <a:ext cx="3516923" cy="27699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605 BC – 1</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invasion of Jerusalem – Start of captivity</a:t>
            </a:r>
          </a:p>
        </p:txBody>
      </p:sp>
      <p:cxnSp>
        <p:nvCxnSpPr>
          <p:cNvPr id="10" name="Straight Arrow Connector 9"/>
          <p:cNvCxnSpPr>
            <a:cxnSpLocks/>
            <a:stCxn id="8" idx="1"/>
          </p:cNvCxnSpPr>
          <p:nvPr/>
        </p:nvCxnSpPr>
        <p:spPr>
          <a:xfrm flipH="1" flipV="1">
            <a:off x="6781800" y="2"/>
            <a:ext cx="304799" cy="1384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315200" y="5748071"/>
            <a:ext cx="3124200" cy="27699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539 BC – Fall of Babylon </a:t>
            </a:r>
          </a:p>
        </p:txBody>
      </p:sp>
      <p:cxnSp>
        <p:nvCxnSpPr>
          <p:cNvPr id="13" name="Straight Arrow Connector 12"/>
          <p:cNvCxnSpPr>
            <a:stCxn id="12" idx="1"/>
          </p:cNvCxnSpPr>
          <p:nvPr/>
        </p:nvCxnSpPr>
        <p:spPr>
          <a:xfrm flipH="1" flipV="1">
            <a:off x="6781800" y="5867400"/>
            <a:ext cx="533400" cy="1917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315200" y="6477001"/>
            <a:ext cx="3124200" cy="27699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535 BC – Decree to return to the land </a:t>
            </a:r>
          </a:p>
        </p:txBody>
      </p:sp>
      <p:cxnSp>
        <p:nvCxnSpPr>
          <p:cNvPr id="17" name="Straight Arrow Connector 16"/>
          <p:cNvCxnSpPr>
            <a:stCxn id="16" idx="1"/>
          </p:cNvCxnSpPr>
          <p:nvPr/>
        </p:nvCxnSpPr>
        <p:spPr>
          <a:xfrm flipH="1">
            <a:off x="6781800" y="6615500"/>
            <a:ext cx="533400" cy="2425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676400" y="914400"/>
            <a:ext cx="2971824" cy="707886"/>
          </a:xfrm>
          <a:prstGeom prst="rect">
            <a:avLst/>
          </a:prstGeom>
          <a:solidFill>
            <a:schemeClr val="accent6">
              <a:lumMod val="75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Dan 3 - Shadrach, Meshach, Abednego and the Fiery Furnace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Exact year unknown</a:t>
            </a:r>
          </a:p>
        </p:txBody>
      </p:sp>
      <p:sp>
        <p:nvSpPr>
          <p:cNvPr id="27" name="TextBox 26"/>
          <p:cNvSpPr txBox="1"/>
          <p:nvPr/>
        </p:nvSpPr>
        <p:spPr>
          <a:xfrm>
            <a:off x="1676401" y="2286001"/>
            <a:ext cx="2910615" cy="692497"/>
          </a:xfrm>
          <a:prstGeom prst="rect">
            <a:avLst/>
          </a:prstGeom>
          <a:solidFill>
            <a:schemeClr val="accent6">
              <a:lumMod val="75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Dan 4 - Nebuchadnezzar's 2</a:t>
            </a:r>
            <a:r>
              <a:rPr kumimoji="0" lang="en-US" sz="14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Dream and subsequent 7 years of  Madness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Exact year unknown</a:t>
            </a:r>
          </a:p>
        </p:txBody>
      </p:sp>
      <p:sp>
        <p:nvSpPr>
          <p:cNvPr id="28" name="TextBox 27"/>
          <p:cNvSpPr txBox="1"/>
          <p:nvPr/>
        </p:nvSpPr>
        <p:spPr>
          <a:xfrm>
            <a:off x="1676400" y="5410201"/>
            <a:ext cx="2819400" cy="492443"/>
          </a:xfrm>
          <a:prstGeom prst="rect">
            <a:avLst/>
          </a:prstGeom>
          <a:solidFill>
            <a:schemeClr val="accent6">
              <a:lumMod val="75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Dan 5 - Writing on the wall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Night of fall of Babylon</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p:cNvSpPr txBox="1"/>
          <p:nvPr/>
        </p:nvSpPr>
        <p:spPr>
          <a:xfrm>
            <a:off x="1676400" y="5867400"/>
            <a:ext cx="2819400" cy="477054"/>
          </a:xfrm>
          <a:prstGeom prst="rect">
            <a:avLst/>
          </a:prstGeom>
          <a:solidFill>
            <a:schemeClr val="accent6">
              <a:lumMod val="75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Dan 6 - Daniel and the lion’s 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Exact year unknown – during Darius</a:t>
            </a:r>
          </a:p>
        </p:txBody>
      </p:sp>
      <p:sp>
        <p:nvSpPr>
          <p:cNvPr id="31" name="TextBox 30"/>
          <p:cNvSpPr txBox="1"/>
          <p:nvPr/>
        </p:nvSpPr>
        <p:spPr>
          <a:xfrm>
            <a:off x="4420632" y="3810001"/>
            <a:ext cx="42030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562</a:t>
            </a:r>
          </a:p>
        </p:txBody>
      </p:sp>
      <p:sp>
        <p:nvSpPr>
          <p:cNvPr id="32" name="TextBox 31"/>
          <p:cNvSpPr txBox="1"/>
          <p:nvPr/>
        </p:nvSpPr>
        <p:spPr>
          <a:xfrm>
            <a:off x="4420632" y="4038601"/>
            <a:ext cx="42030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560</a:t>
            </a:r>
          </a:p>
        </p:txBody>
      </p:sp>
      <p:sp>
        <p:nvSpPr>
          <p:cNvPr id="33" name="TextBox 32"/>
          <p:cNvSpPr txBox="1"/>
          <p:nvPr/>
        </p:nvSpPr>
        <p:spPr>
          <a:xfrm>
            <a:off x="4419600" y="4419601"/>
            <a:ext cx="42030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556</a:t>
            </a:r>
          </a:p>
        </p:txBody>
      </p:sp>
      <p:sp>
        <p:nvSpPr>
          <p:cNvPr id="34" name="TextBox 33"/>
          <p:cNvSpPr txBox="1"/>
          <p:nvPr/>
        </p:nvSpPr>
        <p:spPr>
          <a:xfrm>
            <a:off x="4419600" y="5715001"/>
            <a:ext cx="42030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539</a:t>
            </a:r>
          </a:p>
        </p:txBody>
      </p:sp>
      <p:sp>
        <p:nvSpPr>
          <p:cNvPr id="35" name="TextBox 34"/>
          <p:cNvSpPr txBox="1"/>
          <p:nvPr/>
        </p:nvSpPr>
        <p:spPr>
          <a:xfrm>
            <a:off x="4419600" y="6096001"/>
            <a:ext cx="42030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536</a:t>
            </a:r>
          </a:p>
        </p:txBody>
      </p:sp>
    </p:spTree>
    <p:extLst>
      <p:ext uri="{BB962C8B-B14F-4D97-AF65-F5344CB8AC3E}">
        <p14:creationId xmlns:p14="http://schemas.microsoft.com/office/powerpoint/2010/main" val="743468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52600" y="914400"/>
            <a:ext cx="914400" cy="5486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TextBox 2"/>
          <p:cNvSpPr txBox="1"/>
          <p:nvPr/>
        </p:nvSpPr>
        <p:spPr>
          <a:xfrm>
            <a:off x="1905000" y="926068"/>
            <a:ext cx="762000" cy="369332"/>
          </a:xfrm>
          <a:prstGeom prst="rect">
            <a:avLst/>
          </a:prstGeom>
          <a:noFill/>
        </p:spPr>
        <p:txBody>
          <a:bodyPr wrap="square" rtlCol="0">
            <a:spAutoFit/>
          </a:bodyPr>
          <a:lstStyle/>
          <a:p>
            <a:r>
              <a:rPr lang="en-US" dirty="0">
                <a:solidFill>
                  <a:prstClr val="black"/>
                </a:solidFill>
                <a:latin typeface="Calibri"/>
              </a:rPr>
              <a:t>Verse</a:t>
            </a:r>
          </a:p>
        </p:txBody>
      </p:sp>
      <p:sp>
        <p:nvSpPr>
          <p:cNvPr id="4" name="Rectangle 3"/>
          <p:cNvSpPr/>
          <p:nvPr/>
        </p:nvSpPr>
        <p:spPr>
          <a:xfrm>
            <a:off x="1905000" y="1600200"/>
            <a:ext cx="609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2</a:t>
            </a:r>
          </a:p>
        </p:txBody>
      </p:sp>
      <p:sp>
        <p:nvSpPr>
          <p:cNvPr id="5" name="Rectangle 4"/>
          <p:cNvSpPr/>
          <p:nvPr/>
        </p:nvSpPr>
        <p:spPr>
          <a:xfrm>
            <a:off x="3276600" y="1600200"/>
            <a:ext cx="1905000" cy="457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Calibri"/>
              </a:rPr>
              <a:t>Cyrus</a:t>
            </a:r>
          </a:p>
        </p:txBody>
      </p:sp>
      <p:sp>
        <p:nvSpPr>
          <p:cNvPr id="6" name="TextBox 5"/>
          <p:cNvSpPr txBox="1"/>
          <p:nvPr/>
        </p:nvSpPr>
        <p:spPr>
          <a:xfrm>
            <a:off x="5410200" y="1066800"/>
            <a:ext cx="1524000" cy="369332"/>
          </a:xfrm>
          <a:prstGeom prst="rect">
            <a:avLst/>
          </a:prstGeom>
          <a:noFill/>
        </p:spPr>
        <p:txBody>
          <a:bodyPr wrap="square" rtlCol="0">
            <a:spAutoFit/>
          </a:bodyPr>
          <a:lstStyle/>
          <a:p>
            <a:r>
              <a:rPr lang="en-US" u="sng" dirty="0">
                <a:solidFill>
                  <a:prstClr val="black"/>
                </a:solidFill>
                <a:latin typeface="Calibri"/>
              </a:rPr>
              <a:t>King of Persia</a:t>
            </a:r>
          </a:p>
        </p:txBody>
      </p:sp>
      <p:sp>
        <p:nvSpPr>
          <p:cNvPr id="7" name="TextBox 6"/>
          <p:cNvSpPr txBox="1"/>
          <p:nvPr/>
        </p:nvSpPr>
        <p:spPr>
          <a:xfrm>
            <a:off x="5553974" y="1641896"/>
            <a:ext cx="1524000" cy="369332"/>
          </a:xfrm>
          <a:prstGeom prst="rect">
            <a:avLst/>
          </a:prstGeom>
          <a:noFill/>
        </p:spPr>
        <p:txBody>
          <a:bodyPr wrap="square" rtlCol="0">
            <a:spAutoFit/>
          </a:bodyPr>
          <a:lstStyle/>
          <a:p>
            <a:r>
              <a:rPr lang="en-US" dirty="0">
                <a:solidFill>
                  <a:prstClr val="black"/>
                </a:solidFill>
                <a:latin typeface="Calibri"/>
              </a:rPr>
              <a:t>559-530 BC</a:t>
            </a:r>
          </a:p>
        </p:txBody>
      </p:sp>
      <p:sp>
        <p:nvSpPr>
          <p:cNvPr id="8" name="TextBox 7"/>
          <p:cNvSpPr txBox="1"/>
          <p:nvPr/>
        </p:nvSpPr>
        <p:spPr>
          <a:xfrm>
            <a:off x="6858000" y="1066800"/>
            <a:ext cx="1524000" cy="369332"/>
          </a:xfrm>
          <a:prstGeom prst="rect">
            <a:avLst/>
          </a:prstGeom>
          <a:noFill/>
        </p:spPr>
        <p:txBody>
          <a:bodyPr wrap="square" rtlCol="0">
            <a:spAutoFit/>
          </a:bodyPr>
          <a:lstStyle/>
          <a:p>
            <a:pPr algn="ctr"/>
            <a:r>
              <a:rPr lang="en-US" u="sng" dirty="0">
                <a:solidFill>
                  <a:prstClr val="black"/>
                </a:solidFill>
                <a:latin typeface="Calibri"/>
              </a:rPr>
              <a:t>Notes</a:t>
            </a:r>
          </a:p>
        </p:txBody>
      </p:sp>
      <p:sp>
        <p:nvSpPr>
          <p:cNvPr id="9" name="TextBox 8"/>
          <p:cNvSpPr txBox="1"/>
          <p:nvPr/>
        </p:nvSpPr>
        <p:spPr>
          <a:xfrm>
            <a:off x="7010400" y="1534180"/>
            <a:ext cx="1524000" cy="523220"/>
          </a:xfrm>
          <a:prstGeom prst="rect">
            <a:avLst/>
          </a:prstGeom>
          <a:noFill/>
        </p:spPr>
        <p:txBody>
          <a:bodyPr wrap="square" rtlCol="0">
            <a:spAutoFit/>
          </a:bodyPr>
          <a:lstStyle/>
          <a:p>
            <a:r>
              <a:rPr lang="en-US" sz="1400" dirty="0">
                <a:solidFill>
                  <a:prstClr val="black"/>
                </a:solidFill>
                <a:latin typeface="Calibri"/>
              </a:rPr>
              <a:t>Became ruler in Babylon in 537 BC</a:t>
            </a:r>
          </a:p>
        </p:txBody>
      </p:sp>
      <p:sp>
        <p:nvSpPr>
          <p:cNvPr id="10" name="Rectangle 9"/>
          <p:cNvSpPr/>
          <p:nvPr/>
        </p:nvSpPr>
        <p:spPr>
          <a:xfrm>
            <a:off x="1905000" y="2743200"/>
            <a:ext cx="609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2</a:t>
            </a:r>
          </a:p>
        </p:txBody>
      </p:sp>
      <p:sp>
        <p:nvSpPr>
          <p:cNvPr id="11" name="Rectangle 10"/>
          <p:cNvSpPr/>
          <p:nvPr/>
        </p:nvSpPr>
        <p:spPr>
          <a:xfrm>
            <a:off x="3276600" y="2743200"/>
            <a:ext cx="1905000" cy="457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Calibri"/>
              </a:rPr>
              <a:t>Cambyses</a:t>
            </a:r>
          </a:p>
        </p:txBody>
      </p:sp>
      <p:sp>
        <p:nvSpPr>
          <p:cNvPr id="12" name="TextBox 11"/>
          <p:cNvSpPr txBox="1"/>
          <p:nvPr/>
        </p:nvSpPr>
        <p:spPr>
          <a:xfrm>
            <a:off x="5553974" y="2784896"/>
            <a:ext cx="1524000" cy="369332"/>
          </a:xfrm>
          <a:prstGeom prst="rect">
            <a:avLst/>
          </a:prstGeom>
          <a:noFill/>
        </p:spPr>
        <p:txBody>
          <a:bodyPr wrap="square" rtlCol="0">
            <a:spAutoFit/>
          </a:bodyPr>
          <a:lstStyle/>
          <a:p>
            <a:r>
              <a:rPr lang="en-US" dirty="0">
                <a:solidFill>
                  <a:prstClr val="black"/>
                </a:solidFill>
                <a:latin typeface="Calibri"/>
              </a:rPr>
              <a:t>530-522 BC</a:t>
            </a:r>
          </a:p>
        </p:txBody>
      </p:sp>
      <p:sp>
        <p:nvSpPr>
          <p:cNvPr id="14" name="Rectangle 13"/>
          <p:cNvSpPr/>
          <p:nvPr/>
        </p:nvSpPr>
        <p:spPr>
          <a:xfrm>
            <a:off x="1905000" y="3733800"/>
            <a:ext cx="609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2</a:t>
            </a:r>
          </a:p>
        </p:txBody>
      </p:sp>
      <p:sp>
        <p:nvSpPr>
          <p:cNvPr id="15" name="Rectangle 14"/>
          <p:cNvSpPr/>
          <p:nvPr/>
        </p:nvSpPr>
        <p:spPr>
          <a:xfrm>
            <a:off x="3276600" y="3733800"/>
            <a:ext cx="1905000" cy="457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Calibri"/>
              </a:rPr>
              <a:t>Pseudo-</a:t>
            </a:r>
            <a:r>
              <a:rPr lang="en-US" dirty="0" err="1">
                <a:solidFill>
                  <a:prstClr val="black"/>
                </a:solidFill>
                <a:latin typeface="Calibri"/>
              </a:rPr>
              <a:t>Smerdis</a:t>
            </a:r>
            <a:endParaRPr lang="en-US" dirty="0">
              <a:solidFill>
                <a:prstClr val="black"/>
              </a:solidFill>
              <a:latin typeface="Calibri"/>
            </a:endParaRPr>
          </a:p>
        </p:txBody>
      </p:sp>
      <p:sp>
        <p:nvSpPr>
          <p:cNvPr id="16" name="TextBox 15"/>
          <p:cNvSpPr txBox="1"/>
          <p:nvPr/>
        </p:nvSpPr>
        <p:spPr>
          <a:xfrm>
            <a:off x="5553974" y="3775496"/>
            <a:ext cx="1524000" cy="369332"/>
          </a:xfrm>
          <a:prstGeom prst="rect">
            <a:avLst/>
          </a:prstGeom>
          <a:noFill/>
        </p:spPr>
        <p:txBody>
          <a:bodyPr wrap="square" rtlCol="0">
            <a:spAutoFit/>
          </a:bodyPr>
          <a:lstStyle/>
          <a:p>
            <a:r>
              <a:rPr lang="en-US" dirty="0">
                <a:solidFill>
                  <a:prstClr val="black"/>
                </a:solidFill>
                <a:latin typeface="Calibri"/>
              </a:rPr>
              <a:t>522-521 BC</a:t>
            </a:r>
          </a:p>
        </p:txBody>
      </p:sp>
      <p:sp>
        <p:nvSpPr>
          <p:cNvPr id="17" name="Rectangle 16"/>
          <p:cNvSpPr/>
          <p:nvPr/>
        </p:nvSpPr>
        <p:spPr>
          <a:xfrm>
            <a:off x="1905000" y="4724400"/>
            <a:ext cx="609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2</a:t>
            </a:r>
          </a:p>
        </p:txBody>
      </p:sp>
      <p:sp>
        <p:nvSpPr>
          <p:cNvPr id="18" name="Rectangle 17"/>
          <p:cNvSpPr/>
          <p:nvPr/>
        </p:nvSpPr>
        <p:spPr>
          <a:xfrm>
            <a:off x="3276600" y="4724400"/>
            <a:ext cx="1905000" cy="457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Calibri"/>
              </a:rPr>
              <a:t>Darius </a:t>
            </a:r>
            <a:r>
              <a:rPr lang="en-US" dirty="0" err="1">
                <a:solidFill>
                  <a:prstClr val="black"/>
                </a:solidFill>
                <a:latin typeface="Calibri"/>
              </a:rPr>
              <a:t>Hystaspes</a:t>
            </a:r>
            <a:endParaRPr lang="en-US" dirty="0">
              <a:solidFill>
                <a:prstClr val="black"/>
              </a:solidFill>
              <a:latin typeface="Calibri"/>
            </a:endParaRPr>
          </a:p>
        </p:txBody>
      </p:sp>
      <p:sp>
        <p:nvSpPr>
          <p:cNvPr id="19" name="TextBox 18"/>
          <p:cNvSpPr txBox="1"/>
          <p:nvPr/>
        </p:nvSpPr>
        <p:spPr>
          <a:xfrm>
            <a:off x="5553974" y="4766096"/>
            <a:ext cx="1524000" cy="369332"/>
          </a:xfrm>
          <a:prstGeom prst="rect">
            <a:avLst/>
          </a:prstGeom>
          <a:noFill/>
        </p:spPr>
        <p:txBody>
          <a:bodyPr wrap="square" rtlCol="0">
            <a:spAutoFit/>
          </a:bodyPr>
          <a:lstStyle/>
          <a:p>
            <a:r>
              <a:rPr lang="en-US" dirty="0">
                <a:solidFill>
                  <a:prstClr val="black"/>
                </a:solidFill>
                <a:latin typeface="Calibri"/>
              </a:rPr>
              <a:t>521-486 BC</a:t>
            </a:r>
          </a:p>
        </p:txBody>
      </p:sp>
      <p:sp>
        <p:nvSpPr>
          <p:cNvPr id="20" name="Rectangle 19"/>
          <p:cNvSpPr/>
          <p:nvPr/>
        </p:nvSpPr>
        <p:spPr>
          <a:xfrm>
            <a:off x="1905000" y="5638800"/>
            <a:ext cx="609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2</a:t>
            </a:r>
          </a:p>
        </p:txBody>
      </p:sp>
      <p:sp>
        <p:nvSpPr>
          <p:cNvPr id="21" name="Rectangle 20"/>
          <p:cNvSpPr/>
          <p:nvPr/>
        </p:nvSpPr>
        <p:spPr>
          <a:xfrm>
            <a:off x="3276600" y="5638800"/>
            <a:ext cx="1905000" cy="457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Calibri"/>
              </a:rPr>
              <a:t>Xerxes</a:t>
            </a:r>
          </a:p>
        </p:txBody>
      </p:sp>
      <p:sp>
        <p:nvSpPr>
          <p:cNvPr id="22" name="TextBox 21"/>
          <p:cNvSpPr txBox="1"/>
          <p:nvPr/>
        </p:nvSpPr>
        <p:spPr>
          <a:xfrm>
            <a:off x="5553974" y="5680496"/>
            <a:ext cx="1524000" cy="369332"/>
          </a:xfrm>
          <a:prstGeom prst="rect">
            <a:avLst/>
          </a:prstGeom>
          <a:noFill/>
        </p:spPr>
        <p:txBody>
          <a:bodyPr wrap="square" rtlCol="0">
            <a:spAutoFit/>
          </a:bodyPr>
          <a:lstStyle/>
          <a:p>
            <a:r>
              <a:rPr lang="en-US" dirty="0">
                <a:solidFill>
                  <a:prstClr val="black"/>
                </a:solidFill>
                <a:latin typeface="Calibri"/>
              </a:rPr>
              <a:t>486-465 BC</a:t>
            </a:r>
          </a:p>
        </p:txBody>
      </p:sp>
      <p:sp>
        <p:nvSpPr>
          <p:cNvPr id="24" name="TextBox 23"/>
          <p:cNvSpPr txBox="1"/>
          <p:nvPr/>
        </p:nvSpPr>
        <p:spPr>
          <a:xfrm>
            <a:off x="7010400" y="5638800"/>
            <a:ext cx="1828800" cy="523220"/>
          </a:xfrm>
          <a:prstGeom prst="rect">
            <a:avLst/>
          </a:prstGeom>
          <a:noFill/>
        </p:spPr>
        <p:txBody>
          <a:bodyPr wrap="square" rtlCol="0">
            <a:spAutoFit/>
          </a:bodyPr>
          <a:lstStyle/>
          <a:p>
            <a:r>
              <a:rPr lang="en-US" sz="1400" dirty="0">
                <a:solidFill>
                  <a:prstClr val="black"/>
                </a:solidFill>
                <a:latin typeface="Calibri"/>
              </a:rPr>
              <a:t>Invaded Greece – battle of Thermopylae</a:t>
            </a:r>
          </a:p>
        </p:txBody>
      </p:sp>
      <p:sp>
        <p:nvSpPr>
          <p:cNvPr id="26" name="Right Brace 25"/>
          <p:cNvSpPr/>
          <p:nvPr/>
        </p:nvSpPr>
        <p:spPr>
          <a:xfrm>
            <a:off x="8686800" y="2514600"/>
            <a:ext cx="381000" cy="365759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sp>
        <p:nvSpPr>
          <p:cNvPr id="27" name="TextBox 26"/>
          <p:cNvSpPr txBox="1"/>
          <p:nvPr/>
        </p:nvSpPr>
        <p:spPr>
          <a:xfrm>
            <a:off x="9100205" y="3851558"/>
            <a:ext cx="2221523" cy="923330"/>
          </a:xfrm>
          <a:prstGeom prst="rect">
            <a:avLst/>
          </a:prstGeom>
          <a:noFill/>
        </p:spPr>
        <p:txBody>
          <a:bodyPr wrap="square" rtlCol="0">
            <a:spAutoFit/>
          </a:bodyPr>
          <a:lstStyle/>
          <a:p>
            <a:r>
              <a:rPr lang="en-US" dirty="0">
                <a:solidFill>
                  <a:prstClr val="black"/>
                </a:solidFill>
                <a:latin typeface="Calibri"/>
              </a:rPr>
              <a:t>These are the “…three kings…and the fourth…”</a:t>
            </a:r>
          </a:p>
        </p:txBody>
      </p:sp>
      <p:sp>
        <p:nvSpPr>
          <p:cNvPr id="28" name="TextBox 27"/>
          <p:cNvSpPr txBox="1"/>
          <p:nvPr/>
        </p:nvSpPr>
        <p:spPr>
          <a:xfrm>
            <a:off x="7010400" y="3807024"/>
            <a:ext cx="1676400" cy="307777"/>
          </a:xfrm>
          <a:prstGeom prst="rect">
            <a:avLst/>
          </a:prstGeom>
          <a:noFill/>
        </p:spPr>
        <p:txBody>
          <a:bodyPr wrap="square" rtlCol="0">
            <a:spAutoFit/>
          </a:bodyPr>
          <a:lstStyle/>
          <a:p>
            <a:r>
              <a:rPr lang="en-US" sz="1400" dirty="0">
                <a:solidFill>
                  <a:prstClr val="black"/>
                </a:solidFill>
                <a:latin typeface="Calibri"/>
              </a:rPr>
              <a:t>Ruled just 7 months</a:t>
            </a:r>
          </a:p>
        </p:txBody>
      </p:sp>
      <p:sp>
        <p:nvSpPr>
          <p:cNvPr id="29" name="Title 1"/>
          <p:cNvSpPr txBox="1">
            <a:spLocks/>
          </p:cNvSpPr>
          <p:nvPr/>
        </p:nvSpPr>
        <p:spPr>
          <a:xfrm>
            <a:off x="1981200" y="198438"/>
            <a:ext cx="8229600" cy="639762"/>
          </a:xfrm>
          <a:prstGeom prst="rect">
            <a:avLst/>
          </a:prstGeom>
        </p:spPr>
        <p:txBody>
          <a:bodyPr>
            <a:normAutofit fontScale="97500"/>
          </a:bodyPr>
          <a:lstStyle/>
          <a:p>
            <a:pPr algn="ctr">
              <a:spcBef>
                <a:spcPct val="0"/>
              </a:spcBef>
              <a:defRPr/>
            </a:pPr>
            <a:r>
              <a:rPr lang="en-US" sz="3600" dirty="0">
                <a:solidFill>
                  <a:prstClr val="black"/>
                </a:solidFill>
                <a:latin typeface="Calibri"/>
              </a:rPr>
              <a:t>The </a:t>
            </a:r>
            <a:r>
              <a:rPr lang="en-US" sz="3600" dirty="0" err="1">
                <a:solidFill>
                  <a:prstClr val="black"/>
                </a:solidFill>
                <a:latin typeface="Calibri"/>
              </a:rPr>
              <a:t>Medio</a:t>
            </a:r>
            <a:r>
              <a:rPr lang="en-US" sz="3600" dirty="0">
                <a:solidFill>
                  <a:prstClr val="black"/>
                </a:solidFill>
                <a:latin typeface="Calibri"/>
              </a:rPr>
              <a:t>-Persian Empire in Dan 11:2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ppt_x"/>
                                          </p:val>
                                        </p:tav>
                                        <p:tav tm="100000">
                                          <p:val>
                                            <p:strVal val="#ppt_x"/>
                                          </p:val>
                                        </p:tav>
                                      </p:tavLst>
                                    </p:anim>
                                    <p:anim calcmode="lin" valueType="num">
                                      <p:cBhvr additive="base">
                                        <p:cTn id="6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additive="base">
                                        <p:cTn id="71" dur="500" fill="hold"/>
                                        <p:tgtEl>
                                          <p:spTgt spid="20"/>
                                        </p:tgtEl>
                                        <p:attrNameLst>
                                          <p:attrName>ppt_x</p:attrName>
                                        </p:attrNameLst>
                                      </p:cBhvr>
                                      <p:tavLst>
                                        <p:tav tm="0">
                                          <p:val>
                                            <p:strVal val="#ppt_x"/>
                                          </p:val>
                                        </p:tav>
                                        <p:tav tm="100000">
                                          <p:val>
                                            <p:strVal val="#ppt_x"/>
                                          </p:val>
                                        </p:tav>
                                      </p:tavLst>
                                    </p:anim>
                                    <p:anim calcmode="lin" valueType="num">
                                      <p:cBhvr additive="base">
                                        <p:cTn id="72" dur="500" fill="hold"/>
                                        <p:tgtEl>
                                          <p:spTgt spid="2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additive="base">
                                        <p:cTn id="75" dur="500" fill="hold"/>
                                        <p:tgtEl>
                                          <p:spTgt spid="21"/>
                                        </p:tgtEl>
                                        <p:attrNameLst>
                                          <p:attrName>ppt_x</p:attrName>
                                        </p:attrNameLst>
                                      </p:cBhvr>
                                      <p:tavLst>
                                        <p:tav tm="0">
                                          <p:val>
                                            <p:strVal val="#ppt_x"/>
                                          </p:val>
                                        </p:tav>
                                        <p:tav tm="100000">
                                          <p:val>
                                            <p:strVal val="#ppt_x"/>
                                          </p:val>
                                        </p:tav>
                                      </p:tavLst>
                                    </p:anim>
                                    <p:anim calcmode="lin" valueType="num">
                                      <p:cBhvr additive="base">
                                        <p:cTn id="76" dur="500" fill="hold"/>
                                        <p:tgtEl>
                                          <p:spTgt spid="21"/>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additive="base">
                                        <p:cTn id="79" dur="500" fill="hold"/>
                                        <p:tgtEl>
                                          <p:spTgt spid="22"/>
                                        </p:tgtEl>
                                        <p:attrNameLst>
                                          <p:attrName>ppt_x</p:attrName>
                                        </p:attrNameLst>
                                      </p:cBhvr>
                                      <p:tavLst>
                                        <p:tav tm="0">
                                          <p:val>
                                            <p:strVal val="#ppt_x"/>
                                          </p:val>
                                        </p:tav>
                                        <p:tav tm="100000">
                                          <p:val>
                                            <p:strVal val="#ppt_x"/>
                                          </p:val>
                                        </p:tav>
                                      </p:tavLst>
                                    </p:anim>
                                    <p:anim calcmode="lin" valueType="num">
                                      <p:cBhvr additive="base">
                                        <p:cTn id="80" dur="500" fill="hold"/>
                                        <p:tgtEl>
                                          <p:spTgt spid="22"/>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additive="base">
                                        <p:cTn id="83" dur="500" fill="hold"/>
                                        <p:tgtEl>
                                          <p:spTgt spid="24"/>
                                        </p:tgtEl>
                                        <p:attrNameLst>
                                          <p:attrName>ppt_x</p:attrName>
                                        </p:attrNameLst>
                                      </p:cBhvr>
                                      <p:tavLst>
                                        <p:tav tm="0">
                                          <p:val>
                                            <p:strVal val="#ppt_x"/>
                                          </p:val>
                                        </p:tav>
                                        <p:tav tm="100000">
                                          <p:val>
                                            <p:strVal val="#ppt_x"/>
                                          </p:val>
                                        </p:tav>
                                      </p:tavLst>
                                    </p:anim>
                                    <p:anim calcmode="lin" valueType="num">
                                      <p:cBhvr additive="base">
                                        <p:cTn id="8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9" presetClass="entr" presetSubtype="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 calcmode="lin" valueType="num">
                                      <p:cBhvr>
                                        <p:cTn id="89" dur="1000" fill="hold"/>
                                        <p:tgtEl>
                                          <p:spTgt spid="27"/>
                                        </p:tgtEl>
                                        <p:attrNameLst>
                                          <p:attrName>ppt_x</p:attrName>
                                        </p:attrNameLst>
                                      </p:cBhvr>
                                      <p:tavLst>
                                        <p:tav tm="0">
                                          <p:val>
                                            <p:strVal val="#ppt_x-.2"/>
                                          </p:val>
                                        </p:tav>
                                        <p:tav tm="100000">
                                          <p:val>
                                            <p:strVal val="#ppt_x"/>
                                          </p:val>
                                        </p:tav>
                                      </p:tavLst>
                                    </p:anim>
                                    <p:anim calcmode="lin" valueType="num">
                                      <p:cBhvr>
                                        <p:cTn id="90" dur="10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91" dur="1000"/>
                                        <p:tgtEl>
                                          <p:spTgt spid="27"/>
                                        </p:tgtEl>
                                      </p:cBhvr>
                                    </p:animEffect>
                                  </p:childTnLst>
                                </p:cTn>
                              </p:par>
                              <p:par>
                                <p:cTn id="92" presetID="29" presetClass="entr" presetSubtype="0" fill="hold" grpId="0" nodeType="withEffect">
                                  <p:stCondLst>
                                    <p:cond delay="0"/>
                                  </p:stCondLst>
                                  <p:childTnLst>
                                    <p:set>
                                      <p:cBhvr>
                                        <p:cTn id="93" dur="1" fill="hold">
                                          <p:stCondLst>
                                            <p:cond delay="0"/>
                                          </p:stCondLst>
                                        </p:cTn>
                                        <p:tgtEl>
                                          <p:spTgt spid="26"/>
                                        </p:tgtEl>
                                        <p:attrNameLst>
                                          <p:attrName>style.visibility</p:attrName>
                                        </p:attrNameLst>
                                      </p:cBhvr>
                                      <p:to>
                                        <p:strVal val="visible"/>
                                      </p:to>
                                    </p:set>
                                    <p:anim calcmode="lin" valueType="num">
                                      <p:cBhvr>
                                        <p:cTn id="94" dur="1000" fill="hold"/>
                                        <p:tgtEl>
                                          <p:spTgt spid="26"/>
                                        </p:tgtEl>
                                        <p:attrNameLst>
                                          <p:attrName>ppt_x</p:attrName>
                                        </p:attrNameLst>
                                      </p:cBhvr>
                                      <p:tavLst>
                                        <p:tav tm="0">
                                          <p:val>
                                            <p:strVal val="#ppt_x-.2"/>
                                          </p:val>
                                        </p:tav>
                                        <p:tav tm="100000">
                                          <p:val>
                                            <p:strVal val="#ppt_x"/>
                                          </p:val>
                                        </p:tav>
                                      </p:tavLst>
                                    </p:anim>
                                    <p:anim calcmode="lin" valueType="num">
                                      <p:cBhvr>
                                        <p:cTn id="95"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96"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9" grpId="0"/>
      <p:bldP spid="10" grpId="0" animBg="1"/>
      <p:bldP spid="11" grpId="0" animBg="1"/>
      <p:bldP spid="12" grpId="0"/>
      <p:bldP spid="14" grpId="0" animBg="1"/>
      <p:bldP spid="15" grpId="0" animBg="1"/>
      <p:bldP spid="16" grpId="0"/>
      <p:bldP spid="17" grpId="0" animBg="1"/>
      <p:bldP spid="18" grpId="0" animBg="1"/>
      <p:bldP spid="19" grpId="0"/>
      <p:bldP spid="20" grpId="0" animBg="1"/>
      <p:bldP spid="21" grpId="0" animBg="1"/>
      <p:bldP spid="22" grpId="0"/>
      <p:bldP spid="24" grpId="0"/>
      <p:bldP spid="26" grpId="0" animBg="1"/>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74638"/>
            <a:ext cx="8305800" cy="1143000"/>
          </a:xfrm>
          <a:prstGeom prst="rect">
            <a:avLst/>
          </a:prstGeom>
        </p:spPr>
        <p:txBody>
          <a:bodyPr/>
          <a:lstStyle/>
          <a:p>
            <a:pPr algn="ctr">
              <a:spcBef>
                <a:spcPct val="0"/>
              </a:spcBef>
              <a:defRPr/>
            </a:pPr>
            <a:r>
              <a:rPr lang="en-US" sz="4400" dirty="0">
                <a:latin typeface="+mj-lt"/>
                <a:ea typeface="+mj-ea"/>
                <a:cs typeface="+mj-cs"/>
              </a:rPr>
              <a:t>Alexander the </a:t>
            </a:r>
            <a:r>
              <a:rPr lang="en-US" sz="4400" dirty="0" err="1">
                <a:latin typeface="+mj-lt"/>
                <a:ea typeface="+mj-ea"/>
                <a:cs typeface="+mj-cs"/>
              </a:rPr>
              <a:t>Great’s</a:t>
            </a:r>
            <a:r>
              <a:rPr lang="en-US" sz="4400" dirty="0">
                <a:latin typeface="+mj-lt"/>
                <a:ea typeface="+mj-ea"/>
                <a:cs typeface="+mj-cs"/>
              </a:rPr>
              <a:t> Greek Empire</a:t>
            </a:r>
          </a:p>
        </p:txBody>
      </p:sp>
      <p:pic>
        <p:nvPicPr>
          <p:cNvPr id="22530" name="Picture 2" descr="https://upload.wikimedia.org/wikipedia/commons/thumb/4/40/MacedonEmpire.jpg/1920px-MacedonEmpire.jpg"/>
          <p:cNvPicPr>
            <a:picLocks noChangeAspect="1" noChangeArrowheads="1"/>
          </p:cNvPicPr>
          <p:nvPr/>
        </p:nvPicPr>
        <p:blipFill>
          <a:blip r:embed="rId2" cstate="print"/>
          <a:srcRect/>
          <a:stretch>
            <a:fillRect/>
          </a:stretch>
        </p:blipFill>
        <p:spPr bwMode="auto">
          <a:xfrm>
            <a:off x="1524000" y="1981201"/>
            <a:ext cx="9144000" cy="4371975"/>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upload.wikimedia.org/wikipedia/commons/thumb/8/80/Diadochi_LA.svg/1920px-Diadochi_LA.svg.png"/>
          <p:cNvPicPr>
            <a:picLocks noChangeAspect="1" noChangeArrowheads="1"/>
          </p:cNvPicPr>
          <p:nvPr/>
        </p:nvPicPr>
        <p:blipFill>
          <a:blip r:embed="rId2" cstate="print"/>
          <a:srcRect/>
          <a:stretch>
            <a:fillRect/>
          </a:stretch>
        </p:blipFill>
        <p:spPr bwMode="auto">
          <a:xfrm>
            <a:off x="1524001" y="1905000"/>
            <a:ext cx="9193535" cy="4419600"/>
          </a:xfrm>
          <a:prstGeom prst="rect">
            <a:avLst/>
          </a:prstGeom>
          <a:noFill/>
        </p:spPr>
      </p:pic>
      <p:sp>
        <p:nvSpPr>
          <p:cNvPr id="4" name="Title 1"/>
          <p:cNvSpPr txBox="1">
            <a:spLocks/>
          </p:cNvSpPr>
          <p:nvPr/>
        </p:nvSpPr>
        <p:spPr>
          <a:xfrm>
            <a:off x="1981200" y="274638"/>
            <a:ext cx="8229600" cy="1143000"/>
          </a:xfrm>
          <a:prstGeom prst="rect">
            <a:avLst/>
          </a:prstGeom>
        </p:spPr>
        <p:txBody>
          <a:bodyPr/>
          <a:lstStyle/>
          <a:p>
            <a:pPr algn="ctr">
              <a:spcBef>
                <a:spcPct val="0"/>
              </a:spcBef>
              <a:defRPr/>
            </a:pPr>
            <a:r>
              <a:rPr lang="en-US" sz="4400" dirty="0">
                <a:latin typeface="+mj-lt"/>
                <a:ea typeface="+mj-ea"/>
                <a:cs typeface="+mj-cs"/>
              </a:rPr>
              <a:t>The Divided Greek Empire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76400" y="685800"/>
            <a:ext cx="914400" cy="59436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752600" y="697468"/>
            <a:ext cx="762000" cy="369332"/>
          </a:xfrm>
          <a:prstGeom prst="rect">
            <a:avLst/>
          </a:prstGeom>
          <a:noFill/>
        </p:spPr>
        <p:txBody>
          <a:bodyPr wrap="square" rtlCol="0">
            <a:spAutoFit/>
          </a:bodyPr>
          <a:lstStyle/>
          <a:p>
            <a:r>
              <a:rPr lang="en-US" dirty="0"/>
              <a:t>Verse</a:t>
            </a:r>
          </a:p>
        </p:txBody>
      </p:sp>
      <p:sp>
        <p:nvSpPr>
          <p:cNvPr id="4" name="Rectangle 3"/>
          <p:cNvSpPr/>
          <p:nvPr/>
        </p:nvSpPr>
        <p:spPr>
          <a:xfrm>
            <a:off x="1752600" y="1143000"/>
            <a:ext cx="76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4</a:t>
            </a:r>
          </a:p>
        </p:txBody>
      </p:sp>
      <p:sp>
        <p:nvSpPr>
          <p:cNvPr id="5" name="Rectangle 4"/>
          <p:cNvSpPr/>
          <p:nvPr/>
        </p:nvSpPr>
        <p:spPr>
          <a:xfrm>
            <a:off x="2743200" y="1143000"/>
            <a:ext cx="1905000" cy="457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Seleucus</a:t>
            </a:r>
            <a:r>
              <a:rPr lang="en-US" dirty="0">
                <a:solidFill>
                  <a:schemeClr val="tx1"/>
                </a:solidFill>
              </a:rPr>
              <a:t> </a:t>
            </a:r>
            <a:r>
              <a:rPr lang="en-US" dirty="0" err="1">
                <a:solidFill>
                  <a:schemeClr val="tx1"/>
                </a:solidFill>
              </a:rPr>
              <a:t>Nicator</a:t>
            </a:r>
            <a:endParaRPr lang="en-US" dirty="0">
              <a:solidFill>
                <a:schemeClr val="tx1"/>
              </a:solidFill>
            </a:endParaRPr>
          </a:p>
        </p:txBody>
      </p:sp>
      <p:sp>
        <p:nvSpPr>
          <p:cNvPr id="6" name="TextBox 5"/>
          <p:cNvSpPr txBox="1"/>
          <p:nvPr/>
        </p:nvSpPr>
        <p:spPr>
          <a:xfrm>
            <a:off x="2743200" y="762000"/>
            <a:ext cx="8001000" cy="369332"/>
          </a:xfrm>
          <a:prstGeom prst="rect">
            <a:avLst/>
          </a:prstGeom>
          <a:noFill/>
        </p:spPr>
        <p:txBody>
          <a:bodyPr wrap="square" rtlCol="0">
            <a:spAutoFit/>
          </a:bodyPr>
          <a:lstStyle/>
          <a:p>
            <a:r>
              <a:rPr lang="en-US" u="sng" dirty="0"/>
              <a:t>Northern Kingdom</a:t>
            </a:r>
            <a:r>
              <a:rPr lang="en-US" dirty="0"/>
              <a:t>		</a:t>
            </a:r>
            <a:r>
              <a:rPr lang="en-US" u="sng" dirty="0"/>
              <a:t>Western Kingdoms</a:t>
            </a:r>
            <a:r>
              <a:rPr lang="en-US" dirty="0"/>
              <a:t>		</a:t>
            </a:r>
            <a:r>
              <a:rPr lang="en-US" u="sng" dirty="0"/>
              <a:t>Southern Kingdom</a:t>
            </a:r>
          </a:p>
        </p:txBody>
      </p:sp>
      <p:sp>
        <p:nvSpPr>
          <p:cNvPr id="28" name="TextBox 27"/>
          <p:cNvSpPr txBox="1"/>
          <p:nvPr/>
        </p:nvSpPr>
        <p:spPr>
          <a:xfrm>
            <a:off x="5257800" y="1905001"/>
            <a:ext cx="2286000" cy="276999"/>
          </a:xfrm>
          <a:prstGeom prst="rect">
            <a:avLst/>
          </a:prstGeom>
          <a:noFill/>
        </p:spPr>
        <p:txBody>
          <a:bodyPr wrap="square" rtlCol="0">
            <a:spAutoFit/>
          </a:bodyPr>
          <a:lstStyle/>
          <a:p>
            <a:pPr algn="ctr"/>
            <a:r>
              <a:rPr lang="en-US" sz="1200" dirty="0"/>
              <a:t>Eventually conquered by </a:t>
            </a:r>
            <a:r>
              <a:rPr lang="en-US" sz="1200" dirty="0" err="1"/>
              <a:t>Seleucus</a:t>
            </a:r>
            <a:endParaRPr lang="en-US" sz="1200" dirty="0"/>
          </a:p>
        </p:txBody>
      </p:sp>
      <p:sp>
        <p:nvSpPr>
          <p:cNvPr id="29" name="Title 1"/>
          <p:cNvSpPr txBox="1">
            <a:spLocks/>
          </p:cNvSpPr>
          <p:nvPr/>
        </p:nvSpPr>
        <p:spPr>
          <a:xfrm>
            <a:off x="1981200" y="198438"/>
            <a:ext cx="8229600" cy="639762"/>
          </a:xfrm>
          <a:prstGeom prst="rect">
            <a:avLst/>
          </a:prstGeom>
        </p:spPr>
        <p:txBody>
          <a:bodyPr>
            <a:normAutofit fontScale="97500"/>
          </a:bodyPr>
          <a:lstStyle/>
          <a:p>
            <a:pPr algn="ctr">
              <a:spcBef>
                <a:spcPct val="0"/>
              </a:spcBef>
              <a:defRPr/>
            </a:pPr>
            <a:r>
              <a:rPr lang="en-US" sz="3600" dirty="0">
                <a:latin typeface="+mj-lt"/>
                <a:ea typeface="+mj-ea"/>
                <a:cs typeface="+mj-cs"/>
              </a:rPr>
              <a:t>The Divided Greek Empire in Dan 11</a:t>
            </a:r>
          </a:p>
        </p:txBody>
      </p:sp>
      <p:sp>
        <p:nvSpPr>
          <p:cNvPr id="30" name="Rectangle 29"/>
          <p:cNvSpPr/>
          <p:nvPr/>
        </p:nvSpPr>
        <p:spPr>
          <a:xfrm>
            <a:off x="5105400" y="1143000"/>
            <a:ext cx="1219200" cy="3810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Lysimachus</a:t>
            </a:r>
          </a:p>
        </p:txBody>
      </p:sp>
      <p:sp>
        <p:nvSpPr>
          <p:cNvPr id="31" name="Rectangle 30"/>
          <p:cNvSpPr/>
          <p:nvPr/>
        </p:nvSpPr>
        <p:spPr>
          <a:xfrm>
            <a:off x="6477000" y="1143000"/>
            <a:ext cx="1295400" cy="3810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rPr>
              <a:t>Cassander</a:t>
            </a:r>
            <a:endParaRPr lang="en-US" sz="1600" dirty="0">
              <a:solidFill>
                <a:schemeClr val="tx1"/>
              </a:solidFill>
            </a:endParaRPr>
          </a:p>
        </p:txBody>
      </p:sp>
      <p:sp>
        <p:nvSpPr>
          <p:cNvPr id="32" name="Rectangle 31"/>
          <p:cNvSpPr/>
          <p:nvPr/>
        </p:nvSpPr>
        <p:spPr>
          <a:xfrm>
            <a:off x="8229600" y="1143000"/>
            <a:ext cx="1905000" cy="457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Ptolemy</a:t>
            </a:r>
          </a:p>
        </p:txBody>
      </p:sp>
      <p:sp>
        <p:nvSpPr>
          <p:cNvPr id="33" name="Rectangle 32"/>
          <p:cNvSpPr/>
          <p:nvPr/>
        </p:nvSpPr>
        <p:spPr>
          <a:xfrm>
            <a:off x="1752600" y="1752600"/>
            <a:ext cx="76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5</a:t>
            </a:r>
          </a:p>
        </p:txBody>
      </p:sp>
      <p:sp>
        <p:nvSpPr>
          <p:cNvPr id="34" name="Rectangle 33"/>
          <p:cNvSpPr/>
          <p:nvPr/>
        </p:nvSpPr>
        <p:spPr>
          <a:xfrm>
            <a:off x="2743200" y="1752600"/>
            <a:ext cx="1905000" cy="457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Seleucus</a:t>
            </a:r>
            <a:r>
              <a:rPr lang="en-US" dirty="0">
                <a:solidFill>
                  <a:schemeClr val="tx1"/>
                </a:solidFill>
              </a:rPr>
              <a:t> </a:t>
            </a:r>
            <a:r>
              <a:rPr lang="en-US" dirty="0" err="1">
                <a:solidFill>
                  <a:schemeClr val="tx1"/>
                </a:solidFill>
              </a:rPr>
              <a:t>Nicator</a:t>
            </a:r>
            <a:endParaRPr lang="en-US" dirty="0">
              <a:solidFill>
                <a:schemeClr val="tx1"/>
              </a:solidFill>
            </a:endParaRPr>
          </a:p>
        </p:txBody>
      </p:sp>
      <p:sp>
        <p:nvSpPr>
          <p:cNvPr id="35" name="Rectangle 34"/>
          <p:cNvSpPr/>
          <p:nvPr/>
        </p:nvSpPr>
        <p:spPr>
          <a:xfrm>
            <a:off x="8229600" y="1752600"/>
            <a:ext cx="1905000" cy="457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Ptolemy</a:t>
            </a:r>
          </a:p>
        </p:txBody>
      </p:sp>
      <p:sp>
        <p:nvSpPr>
          <p:cNvPr id="36" name="Rectangle 35"/>
          <p:cNvSpPr/>
          <p:nvPr/>
        </p:nvSpPr>
        <p:spPr>
          <a:xfrm>
            <a:off x="1752600" y="2362200"/>
            <a:ext cx="76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6</a:t>
            </a:r>
          </a:p>
        </p:txBody>
      </p:sp>
      <p:sp>
        <p:nvSpPr>
          <p:cNvPr id="37" name="Rectangle 36"/>
          <p:cNvSpPr/>
          <p:nvPr/>
        </p:nvSpPr>
        <p:spPr>
          <a:xfrm>
            <a:off x="2743200" y="2362200"/>
            <a:ext cx="1905000" cy="457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Antiochus II</a:t>
            </a:r>
          </a:p>
        </p:txBody>
      </p:sp>
      <p:sp>
        <p:nvSpPr>
          <p:cNvPr id="38" name="Rectangle 37"/>
          <p:cNvSpPr/>
          <p:nvPr/>
        </p:nvSpPr>
        <p:spPr>
          <a:xfrm>
            <a:off x="8229600" y="2362200"/>
            <a:ext cx="1905000" cy="457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Ptolemy II</a:t>
            </a:r>
          </a:p>
        </p:txBody>
      </p:sp>
      <p:sp>
        <p:nvSpPr>
          <p:cNvPr id="39" name="TextBox 38"/>
          <p:cNvSpPr txBox="1"/>
          <p:nvPr/>
        </p:nvSpPr>
        <p:spPr>
          <a:xfrm>
            <a:off x="5105400" y="2330684"/>
            <a:ext cx="2667000" cy="523220"/>
          </a:xfrm>
          <a:prstGeom prst="rect">
            <a:avLst/>
          </a:prstGeom>
          <a:noFill/>
        </p:spPr>
        <p:txBody>
          <a:bodyPr wrap="square" rtlCol="0">
            <a:spAutoFit/>
          </a:bodyPr>
          <a:lstStyle/>
          <a:p>
            <a:pPr algn="ctr"/>
            <a:r>
              <a:rPr lang="en-US" sz="1400" dirty="0"/>
              <a:t>Marriage of Ptolemy II’s daughter </a:t>
            </a:r>
            <a:r>
              <a:rPr lang="en-US" sz="1400" dirty="0" err="1"/>
              <a:t>Berenice</a:t>
            </a:r>
            <a:r>
              <a:rPr lang="en-US" sz="1400" dirty="0"/>
              <a:t> to Antiochus II</a:t>
            </a:r>
          </a:p>
        </p:txBody>
      </p:sp>
      <p:cxnSp>
        <p:nvCxnSpPr>
          <p:cNvPr id="41" name="Straight Arrow Connector 40"/>
          <p:cNvCxnSpPr>
            <a:stCxn id="39" idx="3"/>
            <a:endCxn id="38" idx="1"/>
          </p:cNvCxnSpPr>
          <p:nvPr/>
        </p:nvCxnSpPr>
        <p:spPr>
          <a:xfrm flipV="1">
            <a:off x="7772400" y="2590800"/>
            <a:ext cx="457200" cy="149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9" idx="1"/>
            <a:endCxn id="37" idx="3"/>
          </p:cNvCxnSpPr>
          <p:nvPr/>
        </p:nvCxnSpPr>
        <p:spPr>
          <a:xfrm flipH="1" flipV="1">
            <a:off x="4648200" y="2590800"/>
            <a:ext cx="457200" cy="149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1752600" y="3003316"/>
            <a:ext cx="76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7-9</a:t>
            </a:r>
          </a:p>
        </p:txBody>
      </p:sp>
      <p:sp>
        <p:nvSpPr>
          <p:cNvPr id="45" name="Rectangle 44"/>
          <p:cNvSpPr/>
          <p:nvPr/>
        </p:nvSpPr>
        <p:spPr>
          <a:xfrm>
            <a:off x="2743200" y="3003316"/>
            <a:ext cx="1905000" cy="457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Seleucus</a:t>
            </a:r>
            <a:r>
              <a:rPr lang="en-US" dirty="0">
                <a:solidFill>
                  <a:schemeClr val="tx1"/>
                </a:solidFill>
              </a:rPr>
              <a:t> II</a:t>
            </a:r>
          </a:p>
        </p:txBody>
      </p:sp>
      <p:sp>
        <p:nvSpPr>
          <p:cNvPr id="46" name="Rectangle 45"/>
          <p:cNvSpPr/>
          <p:nvPr/>
        </p:nvSpPr>
        <p:spPr>
          <a:xfrm>
            <a:off x="8229600" y="3003316"/>
            <a:ext cx="1905000" cy="457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Ptolemy III</a:t>
            </a:r>
          </a:p>
        </p:txBody>
      </p:sp>
      <p:sp>
        <p:nvSpPr>
          <p:cNvPr id="47" name="TextBox 46"/>
          <p:cNvSpPr txBox="1"/>
          <p:nvPr/>
        </p:nvSpPr>
        <p:spPr>
          <a:xfrm>
            <a:off x="5105400" y="2971800"/>
            <a:ext cx="2667000" cy="523220"/>
          </a:xfrm>
          <a:prstGeom prst="rect">
            <a:avLst/>
          </a:prstGeom>
          <a:noFill/>
        </p:spPr>
        <p:txBody>
          <a:bodyPr wrap="square" rtlCol="0">
            <a:spAutoFit/>
          </a:bodyPr>
          <a:lstStyle/>
          <a:p>
            <a:pPr algn="ctr"/>
            <a:r>
              <a:rPr lang="en-US" sz="1400" dirty="0"/>
              <a:t>Ptolemy III, brother of </a:t>
            </a:r>
            <a:r>
              <a:rPr lang="en-US" sz="1400" dirty="0" err="1"/>
              <a:t>Berenice</a:t>
            </a:r>
            <a:r>
              <a:rPr lang="en-US" sz="1400" dirty="0"/>
              <a:t>, invades Northern Kingdom</a:t>
            </a:r>
          </a:p>
        </p:txBody>
      </p:sp>
      <p:sp>
        <p:nvSpPr>
          <p:cNvPr id="50" name="Down Arrow 49"/>
          <p:cNvSpPr/>
          <p:nvPr/>
        </p:nvSpPr>
        <p:spPr>
          <a:xfrm>
            <a:off x="6934200" y="1524000"/>
            <a:ext cx="762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own Arrow 51"/>
          <p:cNvSpPr/>
          <p:nvPr/>
        </p:nvSpPr>
        <p:spPr>
          <a:xfrm>
            <a:off x="5638800" y="1524000"/>
            <a:ext cx="762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ight Arrow 53"/>
          <p:cNvSpPr/>
          <p:nvPr/>
        </p:nvSpPr>
        <p:spPr>
          <a:xfrm rot="10800000">
            <a:off x="4724400" y="2040149"/>
            <a:ext cx="5334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p:cNvCxnSpPr>
            <a:stCxn id="46" idx="1"/>
            <a:endCxn id="45" idx="3"/>
          </p:cNvCxnSpPr>
          <p:nvPr/>
        </p:nvCxnSpPr>
        <p:spPr>
          <a:xfrm flipH="1">
            <a:off x="4648200" y="3231916"/>
            <a:ext cx="358140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1752600" y="3623096"/>
            <a:ext cx="76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10-12</a:t>
            </a:r>
          </a:p>
        </p:txBody>
      </p:sp>
      <p:sp>
        <p:nvSpPr>
          <p:cNvPr id="58" name="Rectangle 57"/>
          <p:cNvSpPr/>
          <p:nvPr/>
        </p:nvSpPr>
        <p:spPr>
          <a:xfrm>
            <a:off x="2743200" y="3623096"/>
            <a:ext cx="1905000" cy="457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Antiochus III   “The Great”</a:t>
            </a:r>
          </a:p>
        </p:txBody>
      </p:sp>
      <p:sp>
        <p:nvSpPr>
          <p:cNvPr id="59" name="Rectangle 58"/>
          <p:cNvSpPr/>
          <p:nvPr/>
        </p:nvSpPr>
        <p:spPr>
          <a:xfrm>
            <a:off x="8229600" y="3623096"/>
            <a:ext cx="1905000" cy="457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Ptolemy IV</a:t>
            </a:r>
          </a:p>
        </p:txBody>
      </p:sp>
      <p:sp>
        <p:nvSpPr>
          <p:cNvPr id="60" name="TextBox 59"/>
          <p:cNvSpPr txBox="1"/>
          <p:nvPr/>
        </p:nvSpPr>
        <p:spPr>
          <a:xfrm>
            <a:off x="4876800" y="3591580"/>
            <a:ext cx="3124200" cy="523220"/>
          </a:xfrm>
          <a:prstGeom prst="rect">
            <a:avLst/>
          </a:prstGeom>
          <a:noFill/>
        </p:spPr>
        <p:txBody>
          <a:bodyPr wrap="square" rtlCol="0">
            <a:spAutoFit/>
          </a:bodyPr>
          <a:lstStyle/>
          <a:p>
            <a:pPr algn="ctr"/>
            <a:r>
              <a:rPr lang="en-US" sz="1400" dirty="0"/>
              <a:t>Constant warfare from 226 BC to 217 BC Egypt victorious, but Antiochus III lives</a:t>
            </a:r>
          </a:p>
        </p:txBody>
      </p:sp>
      <p:cxnSp>
        <p:nvCxnSpPr>
          <p:cNvPr id="61" name="Straight Arrow Connector 60"/>
          <p:cNvCxnSpPr>
            <a:stCxn id="59" idx="1"/>
            <a:endCxn id="58" idx="3"/>
          </p:cNvCxnSpPr>
          <p:nvPr/>
        </p:nvCxnSpPr>
        <p:spPr>
          <a:xfrm flipH="1">
            <a:off x="4648200" y="3851696"/>
            <a:ext cx="3581400" cy="0"/>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1752600" y="4232696"/>
            <a:ext cx="76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13-16</a:t>
            </a:r>
          </a:p>
        </p:txBody>
      </p:sp>
      <p:sp>
        <p:nvSpPr>
          <p:cNvPr id="63" name="Rectangle 62"/>
          <p:cNvSpPr/>
          <p:nvPr/>
        </p:nvSpPr>
        <p:spPr>
          <a:xfrm>
            <a:off x="2743200" y="4232696"/>
            <a:ext cx="1905000" cy="457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Antiochus III   “The Great”</a:t>
            </a:r>
          </a:p>
        </p:txBody>
      </p:sp>
      <p:sp>
        <p:nvSpPr>
          <p:cNvPr id="64" name="Rectangle 63"/>
          <p:cNvSpPr/>
          <p:nvPr/>
        </p:nvSpPr>
        <p:spPr>
          <a:xfrm>
            <a:off x="8229600" y="4232696"/>
            <a:ext cx="1905000" cy="457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Ptolemy V</a:t>
            </a:r>
          </a:p>
        </p:txBody>
      </p:sp>
      <p:sp>
        <p:nvSpPr>
          <p:cNvPr id="65" name="TextBox 64"/>
          <p:cNvSpPr txBox="1"/>
          <p:nvPr/>
        </p:nvSpPr>
        <p:spPr>
          <a:xfrm>
            <a:off x="5181600" y="4201180"/>
            <a:ext cx="2743200" cy="523220"/>
          </a:xfrm>
          <a:prstGeom prst="rect">
            <a:avLst/>
          </a:prstGeom>
          <a:noFill/>
        </p:spPr>
        <p:txBody>
          <a:bodyPr wrap="square" rtlCol="0">
            <a:spAutoFit/>
          </a:bodyPr>
          <a:lstStyle/>
          <a:p>
            <a:pPr algn="ctr"/>
            <a:r>
              <a:rPr lang="en-US" sz="1400" dirty="0"/>
              <a:t>Invasion in 201 BC                        Only stopped by threat from Rome</a:t>
            </a:r>
          </a:p>
        </p:txBody>
      </p:sp>
      <p:cxnSp>
        <p:nvCxnSpPr>
          <p:cNvPr id="66" name="Straight Arrow Connector 65"/>
          <p:cNvCxnSpPr>
            <a:stCxn id="64" idx="1"/>
            <a:endCxn id="63" idx="3"/>
          </p:cNvCxnSpPr>
          <p:nvPr/>
        </p:nvCxnSpPr>
        <p:spPr>
          <a:xfrm flipH="1">
            <a:off x="4648200" y="4461296"/>
            <a:ext cx="3581400" cy="0"/>
          </a:xfrm>
          <a:prstGeom prst="straightConnector1">
            <a:avLst/>
          </a:prstGeom>
          <a:ln w="25400">
            <a:headEnd type="arrow"/>
            <a:tailEnd type="none"/>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1752600" y="4842296"/>
            <a:ext cx="76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17</a:t>
            </a:r>
          </a:p>
        </p:txBody>
      </p:sp>
      <p:sp>
        <p:nvSpPr>
          <p:cNvPr id="68" name="Rectangle 67"/>
          <p:cNvSpPr/>
          <p:nvPr/>
        </p:nvSpPr>
        <p:spPr>
          <a:xfrm>
            <a:off x="2743200" y="4842296"/>
            <a:ext cx="1905000" cy="457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Antiochus III   “The Great”</a:t>
            </a:r>
          </a:p>
        </p:txBody>
      </p:sp>
      <p:sp>
        <p:nvSpPr>
          <p:cNvPr id="69" name="Rectangle 68"/>
          <p:cNvSpPr/>
          <p:nvPr/>
        </p:nvSpPr>
        <p:spPr>
          <a:xfrm>
            <a:off x="8229600" y="4842296"/>
            <a:ext cx="1905000" cy="457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Ptolemy V</a:t>
            </a:r>
          </a:p>
        </p:txBody>
      </p:sp>
      <p:sp>
        <p:nvSpPr>
          <p:cNvPr id="70" name="TextBox 69"/>
          <p:cNvSpPr txBox="1"/>
          <p:nvPr/>
        </p:nvSpPr>
        <p:spPr>
          <a:xfrm>
            <a:off x="5181600" y="4810780"/>
            <a:ext cx="2743200" cy="523220"/>
          </a:xfrm>
          <a:prstGeom prst="rect">
            <a:avLst/>
          </a:prstGeom>
          <a:noFill/>
        </p:spPr>
        <p:txBody>
          <a:bodyPr wrap="square" rtlCol="0">
            <a:spAutoFit/>
          </a:bodyPr>
          <a:lstStyle/>
          <a:p>
            <a:pPr algn="ctr"/>
            <a:r>
              <a:rPr lang="en-US" sz="1400" dirty="0"/>
              <a:t>Alliance by Marriage           Cleopatra I marries Ptolemy V</a:t>
            </a:r>
          </a:p>
        </p:txBody>
      </p:sp>
      <p:cxnSp>
        <p:nvCxnSpPr>
          <p:cNvPr id="72" name="Straight Arrow Connector 71"/>
          <p:cNvCxnSpPr/>
          <p:nvPr/>
        </p:nvCxnSpPr>
        <p:spPr>
          <a:xfrm flipV="1">
            <a:off x="7772400" y="5103906"/>
            <a:ext cx="457200" cy="149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flipV="1">
            <a:off x="4648200" y="5103906"/>
            <a:ext cx="457200" cy="149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1752600" y="5441716"/>
            <a:ext cx="76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18-19</a:t>
            </a:r>
          </a:p>
        </p:txBody>
      </p:sp>
      <p:sp>
        <p:nvSpPr>
          <p:cNvPr id="75" name="Rectangle 74"/>
          <p:cNvSpPr/>
          <p:nvPr/>
        </p:nvSpPr>
        <p:spPr>
          <a:xfrm>
            <a:off x="2743200" y="5441716"/>
            <a:ext cx="1905000" cy="457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Antiochus III   “The Great”</a:t>
            </a:r>
          </a:p>
        </p:txBody>
      </p:sp>
      <p:sp>
        <p:nvSpPr>
          <p:cNvPr id="76" name="Rectangle 75"/>
          <p:cNvSpPr/>
          <p:nvPr/>
        </p:nvSpPr>
        <p:spPr>
          <a:xfrm>
            <a:off x="8229600" y="5441716"/>
            <a:ext cx="1905000" cy="457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Ptolemy V</a:t>
            </a:r>
          </a:p>
        </p:txBody>
      </p:sp>
      <p:sp>
        <p:nvSpPr>
          <p:cNvPr id="77" name="TextBox 76"/>
          <p:cNvSpPr txBox="1"/>
          <p:nvPr/>
        </p:nvSpPr>
        <p:spPr>
          <a:xfrm>
            <a:off x="4876800" y="5410200"/>
            <a:ext cx="3124200" cy="523220"/>
          </a:xfrm>
          <a:prstGeom prst="rect">
            <a:avLst/>
          </a:prstGeom>
          <a:noFill/>
        </p:spPr>
        <p:txBody>
          <a:bodyPr wrap="square" rtlCol="0">
            <a:spAutoFit/>
          </a:bodyPr>
          <a:lstStyle/>
          <a:p>
            <a:pPr algn="ctr"/>
            <a:r>
              <a:rPr lang="en-US" sz="1400" dirty="0"/>
              <a:t>Antiochus III wages war without support from Egypt – stopped by Rome</a:t>
            </a:r>
          </a:p>
        </p:txBody>
      </p:sp>
      <p:sp>
        <p:nvSpPr>
          <p:cNvPr id="80" name="Rectangle 79"/>
          <p:cNvSpPr/>
          <p:nvPr/>
        </p:nvSpPr>
        <p:spPr>
          <a:xfrm>
            <a:off x="1752600" y="6078748"/>
            <a:ext cx="76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20</a:t>
            </a:r>
          </a:p>
        </p:txBody>
      </p:sp>
      <p:sp>
        <p:nvSpPr>
          <p:cNvPr id="81" name="Rectangle 80"/>
          <p:cNvSpPr/>
          <p:nvPr/>
        </p:nvSpPr>
        <p:spPr>
          <a:xfrm>
            <a:off x="2743200" y="6078748"/>
            <a:ext cx="1905000" cy="457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Seleucus</a:t>
            </a:r>
            <a:r>
              <a:rPr lang="en-US" dirty="0">
                <a:solidFill>
                  <a:schemeClr val="tx1"/>
                </a:solidFill>
              </a:rPr>
              <a:t> III</a:t>
            </a:r>
          </a:p>
        </p:txBody>
      </p:sp>
      <p:sp>
        <p:nvSpPr>
          <p:cNvPr id="82" name="TextBox 81"/>
          <p:cNvSpPr txBox="1"/>
          <p:nvPr/>
        </p:nvSpPr>
        <p:spPr>
          <a:xfrm>
            <a:off x="4724400" y="6019800"/>
            <a:ext cx="3429000" cy="523220"/>
          </a:xfrm>
          <a:prstGeom prst="rect">
            <a:avLst/>
          </a:prstGeom>
          <a:noFill/>
        </p:spPr>
        <p:txBody>
          <a:bodyPr wrap="square" rtlCol="0">
            <a:spAutoFit/>
          </a:bodyPr>
          <a:lstStyle/>
          <a:p>
            <a:pPr algn="ctr"/>
            <a:r>
              <a:rPr lang="en-US" sz="1400" dirty="0"/>
              <a:t>Faced with heavy tribute to Rome, raises heavy taxes and plunders temple - poisoned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ppt_x"/>
                                          </p:val>
                                        </p:tav>
                                        <p:tav tm="100000">
                                          <p:val>
                                            <p:strVal val="#ppt_x"/>
                                          </p:val>
                                        </p:tav>
                                      </p:tavLst>
                                    </p:anim>
                                    <p:anim calcmode="lin" valueType="num">
                                      <p:cBhvr additive="base">
                                        <p:cTn id="30" dur="500" fill="hold"/>
                                        <p:tgtEl>
                                          <p:spTgt spid="3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500" fill="hold"/>
                                        <p:tgtEl>
                                          <p:spTgt spid="33"/>
                                        </p:tgtEl>
                                        <p:attrNameLst>
                                          <p:attrName>ppt_x</p:attrName>
                                        </p:attrNameLst>
                                      </p:cBhvr>
                                      <p:tavLst>
                                        <p:tav tm="0">
                                          <p:val>
                                            <p:strVal val="#ppt_x"/>
                                          </p:val>
                                        </p:tav>
                                        <p:tav tm="100000">
                                          <p:val>
                                            <p:strVal val="#ppt_x"/>
                                          </p:val>
                                        </p:tav>
                                      </p:tavLst>
                                    </p:anim>
                                    <p:anim calcmode="lin" valueType="num">
                                      <p:cBhvr additive="base">
                                        <p:cTn id="34" dur="500" fill="hold"/>
                                        <p:tgtEl>
                                          <p:spTgt spid="3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dissolve">
                                      <p:cBhvr>
                                        <p:cTn id="43" dur="500"/>
                                        <p:tgtEl>
                                          <p:spTgt spid="52"/>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dissolve">
                                      <p:cBhvr>
                                        <p:cTn id="46" dur="500"/>
                                        <p:tgtEl>
                                          <p:spTgt spid="50"/>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dissolve">
                                      <p:cBhvr>
                                        <p:cTn id="49" dur="500"/>
                                        <p:tgtEl>
                                          <p:spTgt spid="28"/>
                                        </p:tgtEl>
                                      </p:cBhvr>
                                    </p:animEffect>
                                  </p:childTnLst>
                                </p:cTn>
                              </p:par>
                            </p:childTnLst>
                          </p:cTn>
                        </p:par>
                        <p:par>
                          <p:cTn id="50" fill="hold">
                            <p:stCondLst>
                              <p:cond delay="500"/>
                            </p:stCondLst>
                            <p:childTnLst>
                              <p:par>
                                <p:cTn id="51" presetID="22" presetClass="entr" presetSubtype="4" fill="hold" grpId="0" nodeType="after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wipe(down)">
                                      <p:cBhvr>
                                        <p:cTn id="53" dur="500"/>
                                        <p:tgtEl>
                                          <p:spTgt spid="54"/>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additive="base">
                                        <p:cTn id="58" dur="500" fill="hold"/>
                                        <p:tgtEl>
                                          <p:spTgt spid="36"/>
                                        </p:tgtEl>
                                        <p:attrNameLst>
                                          <p:attrName>ppt_x</p:attrName>
                                        </p:attrNameLst>
                                      </p:cBhvr>
                                      <p:tavLst>
                                        <p:tav tm="0">
                                          <p:val>
                                            <p:strVal val="#ppt_x"/>
                                          </p:val>
                                        </p:tav>
                                        <p:tav tm="100000">
                                          <p:val>
                                            <p:strVal val="#ppt_x"/>
                                          </p:val>
                                        </p:tav>
                                      </p:tavLst>
                                    </p:anim>
                                    <p:anim calcmode="lin" valueType="num">
                                      <p:cBhvr additive="base">
                                        <p:cTn id="59" dur="500" fill="hold"/>
                                        <p:tgtEl>
                                          <p:spTgt spid="36"/>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500" fill="hold"/>
                                        <p:tgtEl>
                                          <p:spTgt spid="37"/>
                                        </p:tgtEl>
                                        <p:attrNameLst>
                                          <p:attrName>ppt_x</p:attrName>
                                        </p:attrNameLst>
                                      </p:cBhvr>
                                      <p:tavLst>
                                        <p:tav tm="0">
                                          <p:val>
                                            <p:strVal val="#ppt_x"/>
                                          </p:val>
                                        </p:tav>
                                        <p:tav tm="100000">
                                          <p:val>
                                            <p:strVal val="#ppt_x"/>
                                          </p:val>
                                        </p:tav>
                                      </p:tavLst>
                                    </p:anim>
                                    <p:anim calcmode="lin" valueType="num">
                                      <p:cBhvr additive="base">
                                        <p:cTn id="63" dur="500" fill="hold"/>
                                        <p:tgtEl>
                                          <p:spTgt spid="37"/>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38"/>
                                        </p:tgtEl>
                                        <p:attrNameLst>
                                          <p:attrName>style.visibility</p:attrName>
                                        </p:attrNameLst>
                                      </p:cBhvr>
                                      <p:to>
                                        <p:strVal val="visible"/>
                                      </p:to>
                                    </p:set>
                                    <p:anim calcmode="lin" valueType="num">
                                      <p:cBhvr additive="base">
                                        <p:cTn id="66" dur="500" fill="hold"/>
                                        <p:tgtEl>
                                          <p:spTgt spid="38"/>
                                        </p:tgtEl>
                                        <p:attrNameLst>
                                          <p:attrName>ppt_x</p:attrName>
                                        </p:attrNameLst>
                                      </p:cBhvr>
                                      <p:tavLst>
                                        <p:tav tm="0">
                                          <p:val>
                                            <p:strVal val="#ppt_x"/>
                                          </p:val>
                                        </p:tav>
                                        <p:tav tm="100000">
                                          <p:val>
                                            <p:strVal val="#ppt_x"/>
                                          </p:val>
                                        </p:tav>
                                      </p:tavLst>
                                    </p:anim>
                                    <p:anim calcmode="lin" valueType="num">
                                      <p:cBhvr additive="base">
                                        <p:cTn id="67" dur="500" fill="hold"/>
                                        <p:tgtEl>
                                          <p:spTgt spid="38"/>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39"/>
                                        </p:tgtEl>
                                        <p:attrNameLst>
                                          <p:attrName>style.visibility</p:attrName>
                                        </p:attrNameLst>
                                      </p:cBhvr>
                                      <p:to>
                                        <p:strVal val="visible"/>
                                      </p:to>
                                    </p:set>
                                    <p:anim calcmode="lin" valueType="num">
                                      <p:cBhvr additive="base">
                                        <p:cTn id="70" dur="500" fill="hold"/>
                                        <p:tgtEl>
                                          <p:spTgt spid="39"/>
                                        </p:tgtEl>
                                        <p:attrNameLst>
                                          <p:attrName>ppt_x</p:attrName>
                                        </p:attrNameLst>
                                      </p:cBhvr>
                                      <p:tavLst>
                                        <p:tav tm="0">
                                          <p:val>
                                            <p:strVal val="#ppt_x"/>
                                          </p:val>
                                        </p:tav>
                                        <p:tav tm="100000">
                                          <p:val>
                                            <p:strVal val="#ppt_x"/>
                                          </p:val>
                                        </p:tav>
                                      </p:tavLst>
                                    </p:anim>
                                    <p:anim calcmode="lin" valueType="num">
                                      <p:cBhvr additive="base">
                                        <p:cTn id="71" dur="500" fill="hold"/>
                                        <p:tgtEl>
                                          <p:spTgt spid="39"/>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41"/>
                                        </p:tgtEl>
                                        <p:attrNameLst>
                                          <p:attrName>style.visibility</p:attrName>
                                        </p:attrNameLst>
                                      </p:cBhvr>
                                      <p:to>
                                        <p:strVal val="visible"/>
                                      </p:to>
                                    </p:set>
                                    <p:anim calcmode="lin" valueType="num">
                                      <p:cBhvr additive="base">
                                        <p:cTn id="74" dur="500" fill="hold"/>
                                        <p:tgtEl>
                                          <p:spTgt spid="41"/>
                                        </p:tgtEl>
                                        <p:attrNameLst>
                                          <p:attrName>ppt_x</p:attrName>
                                        </p:attrNameLst>
                                      </p:cBhvr>
                                      <p:tavLst>
                                        <p:tav tm="0">
                                          <p:val>
                                            <p:strVal val="#ppt_x"/>
                                          </p:val>
                                        </p:tav>
                                        <p:tav tm="100000">
                                          <p:val>
                                            <p:strVal val="#ppt_x"/>
                                          </p:val>
                                        </p:tav>
                                      </p:tavLst>
                                    </p:anim>
                                    <p:anim calcmode="lin" valueType="num">
                                      <p:cBhvr additive="base">
                                        <p:cTn id="75" dur="500" fill="hold"/>
                                        <p:tgtEl>
                                          <p:spTgt spid="41"/>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43"/>
                                        </p:tgtEl>
                                        <p:attrNameLst>
                                          <p:attrName>style.visibility</p:attrName>
                                        </p:attrNameLst>
                                      </p:cBhvr>
                                      <p:to>
                                        <p:strVal val="visible"/>
                                      </p:to>
                                    </p:set>
                                    <p:anim calcmode="lin" valueType="num">
                                      <p:cBhvr additive="base">
                                        <p:cTn id="78" dur="500" fill="hold"/>
                                        <p:tgtEl>
                                          <p:spTgt spid="43"/>
                                        </p:tgtEl>
                                        <p:attrNameLst>
                                          <p:attrName>ppt_x</p:attrName>
                                        </p:attrNameLst>
                                      </p:cBhvr>
                                      <p:tavLst>
                                        <p:tav tm="0">
                                          <p:val>
                                            <p:strVal val="#ppt_x"/>
                                          </p:val>
                                        </p:tav>
                                        <p:tav tm="100000">
                                          <p:val>
                                            <p:strVal val="#ppt_x"/>
                                          </p:val>
                                        </p:tav>
                                      </p:tavLst>
                                    </p:anim>
                                    <p:anim calcmode="lin" valueType="num">
                                      <p:cBhvr additive="base">
                                        <p:cTn id="79"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44"/>
                                        </p:tgtEl>
                                        <p:attrNameLst>
                                          <p:attrName>style.visibility</p:attrName>
                                        </p:attrNameLst>
                                      </p:cBhvr>
                                      <p:to>
                                        <p:strVal val="visible"/>
                                      </p:to>
                                    </p:set>
                                    <p:anim calcmode="lin" valueType="num">
                                      <p:cBhvr additive="base">
                                        <p:cTn id="84" dur="500" fill="hold"/>
                                        <p:tgtEl>
                                          <p:spTgt spid="44"/>
                                        </p:tgtEl>
                                        <p:attrNameLst>
                                          <p:attrName>ppt_x</p:attrName>
                                        </p:attrNameLst>
                                      </p:cBhvr>
                                      <p:tavLst>
                                        <p:tav tm="0">
                                          <p:val>
                                            <p:strVal val="#ppt_x"/>
                                          </p:val>
                                        </p:tav>
                                        <p:tav tm="100000">
                                          <p:val>
                                            <p:strVal val="#ppt_x"/>
                                          </p:val>
                                        </p:tav>
                                      </p:tavLst>
                                    </p:anim>
                                    <p:anim calcmode="lin" valueType="num">
                                      <p:cBhvr additive="base">
                                        <p:cTn id="85" dur="500" fill="hold"/>
                                        <p:tgtEl>
                                          <p:spTgt spid="44"/>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45"/>
                                        </p:tgtEl>
                                        <p:attrNameLst>
                                          <p:attrName>style.visibility</p:attrName>
                                        </p:attrNameLst>
                                      </p:cBhvr>
                                      <p:to>
                                        <p:strVal val="visible"/>
                                      </p:to>
                                    </p:set>
                                    <p:anim calcmode="lin" valueType="num">
                                      <p:cBhvr additive="base">
                                        <p:cTn id="88" dur="500" fill="hold"/>
                                        <p:tgtEl>
                                          <p:spTgt spid="45"/>
                                        </p:tgtEl>
                                        <p:attrNameLst>
                                          <p:attrName>ppt_x</p:attrName>
                                        </p:attrNameLst>
                                      </p:cBhvr>
                                      <p:tavLst>
                                        <p:tav tm="0">
                                          <p:val>
                                            <p:strVal val="#ppt_x"/>
                                          </p:val>
                                        </p:tav>
                                        <p:tav tm="100000">
                                          <p:val>
                                            <p:strVal val="#ppt_x"/>
                                          </p:val>
                                        </p:tav>
                                      </p:tavLst>
                                    </p:anim>
                                    <p:anim calcmode="lin" valueType="num">
                                      <p:cBhvr additive="base">
                                        <p:cTn id="89" dur="500" fill="hold"/>
                                        <p:tgtEl>
                                          <p:spTgt spid="45"/>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46"/>
                                        </p:tgtEl>
                                        <p:attrNameLst>
                                          <p:attrName>style.visibility</p:attrName>
                                        </p:attrNameLst>
                                      </p:cBhvr>
                                      <p:to>
                                        <p:strVal val="visible"/>
                                      </p:to>
                                    </p:set>
                                    <p:anim calcmode="lin" valueType="num">
                                      <p:cBhvr additive="base">
                                        <p:cTn id="92" dur="500" fill="hold"/>
                                        <p:tgtEl>
                                          <p:spTgt spid="46"/>
                                        </p:tgtEl>
                                        <p:attrNameLst>
                                          <p:attrName>ppt_x</p:attrName>
                                        </p:attrNameLst>
                                      </p:cBhvr>
                                      <p:tavLst>
                                        <p:tav tm="0">
                                          <p:val>
                                            <p:strVal val="#ppt_x"/>
                                          </p:val>
                                        </p:tav>
                                        <p:tav tm="100000">
                                          <p:val>
                                            <p:strVal val="#ppt_x"/>
                                          </p:val>
                                        </p:tav>
                                      </p:tavLst>
                                    </p:anim>
                                    <p:anim calcmode="lin" valueType="num">
                                      <p:cBhvr additive="base">
                                        <p:cTn id="93" dur="500" fill="hold"/>
                                        <p:tgtEl>
                                          <p:spTgt spid="46"/>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47"/>
                                        </p:tgtEl>
                                        <p:attrNameLst>
                                          <p:attrName>style.visibility</p:attrName>
                                        </p:attrNameLst>
                                      </p:cBhvr>
                                      <p:to>
                                        <p:strVal val="visible"/>
                                      </p:to>
                                    </p:set>
                                    <p:anim calcmode="lin" valueType="num">
                                      <p:cBhvr additive="base">
                                        <p:cTn id="96" dur="500" fill="hold"/>
                                        <p:tgtEl>
                                          <p:spTgt spid="47"/>
                                        </p:tgtEl>
                                        <p:attrNameLst>
                                          <p:attrName>ppt_x</p:attrName>
                                        </p:attrNameLst>
                                      </p:cBhvr>
                                      <p:tavLst>
                                        <p:tav tm="0">
                                          <p:val>
                                            <p:strVal val="#ppt_x"/>
                                          </p:val>
                                        </p:tav>
                                        <p:tav tm="100000">
                                          <p:val>
                                            <p:strVal val="#ppt_x"/>
                                          </p:val>
                                        </p:tav>
                                      </p:tavLst>
                                    </p:anim>
                                    <p:anim calcmode="lin" valueType="num">
                                      <p:cBhvr additive="base">
                                        <p:cTn id="97" dur="500" fill="hold"/>
                                        <p:tgtEl>
                                          <p:spTgt spid="47"/>
                                        </p:tgtEl>
                                        <p:attrNameLst>
                                          <p:attrName>ppt_y</p:attrName>
                                        </p:attrNameLst>
                                      </p:cBhvr>
                                      <p:tavLst>
                                        <p:tav tm="0">
                                          <p:val>
                                            <p:strVal val="1+#ppt_h/2"/>
                                          </p:val>
                                        </p:tav>
                                        <p:tav tm="100000">
                                          <p:val>
                                            <p:strVal val="#ppt_y"/>
                                          </p:val>
                                        </p:tav>
                                      </p:tavLst>
                                    </p:anim>
                                  </p:childTnLst>
                                </p:cTn>
                              </p:par>
                              <p:par>
                                <p:cTn id="98" presetID="2" presetClass="entr" presetSubtype="4" fill="hold" nodeType="withEffect">
                                  <p:stCondLst>
                                    <p:cond delay="0"/>
                                  </p:stCondLst>
                                  <p:childTnLst>
                                    <p:set>
                                      <p:cBhvr>
                                        <p:cTn id="99" dur="1" fill="hold">
                                          <p:stCondLst>
                                            <p:cond delay="0"/>
                                          </p:stCondLst>
                                        </p:cTn>
                                        <p:tgtEl>
                                          <p:spTgt spid="56"/>
                                        </p:tgtEl>
                                        <p:attrNameLst>
                                          <p:attrName>style.visibility</p:attrName>
                                        </p:attrNameLst>
                                      </p:cBhvr>
                                      <p:to>
                                        <p:strVal val="visible"/>
                                      </p:to>
                                    </p:set>
                                    <p:anim calcmode="lin" valueType="num">
                                      <p:cBhvr additive="base">
                                        <p:cTn id="100" dur="500" fill="hold"/>
                                        <p:tgtEl>
                                          <p:spTgt spid="56"/>
                                        </p:tgtEl>
                                        <p:attrNameLst>
                                          <p:attrName>ppt_x</p:attrName>
                                        </p:attrNameLst>
                                      </p:cBhvr>
                                      <p:tavLst>
                                        <p:tav tm="0">
                                          <p:val>
                                            <p:strVal val="#ppt_x"/>
                                          </p:val>
                                        </p:tav>
                                        <p:tav tm="100000">
                                          <p:val>
                                            <p:strVal val="#ppt_x"/>
                                          </p:val>
                                        </p:tav>
                                      </p:tavLst>
                                    </p:anim>
                                    <p:anim calcmode="lin" valueType="num">
                                      <p:cBhvr additive="base">
                                        <p:cTn id="101"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grpId="0" nodeType="clickEffect">
                                  <p:stCondLst>
                                    <p:cond delay="0"/>
                                  </p:stCondLst>
                                  <p:childTnLst>
                                    <p:set>
                                      <p:cBhvr>
                                        <p:cTn id="105" dur="1" fill="hold">
                                          <p:stCondLst>
                                            <p:cond delay="0"/>
                                          </p:stCondLst>
                                        </p:cTn>
                                        <p:tgtEl>
                                          <p:spTgt spid="57"/>
                                        </p:tgtEl>
                                        <p:attrNameLst>
                                          <p:attrName>style.visibility</p:attrName>
                                        </p:attrNameLst>
                                      </p:cBhvr>
                                      <p:to>
                                        <p:strVal val="visible"/>
                                      </p:to>
                                    </p:set>
                                    <p:anim calcmode="lin" valueType="num">
                                      <p:cBhvr additive="base">
                                        <p:cTn id="106" dur="500" fill="hold"/>
                                        <p:tgtEl>
                                          <p:spTgt spid="57"/>
                                        </p:tgtEl>
                                        <p:attrNameLst>
                                          <p:attrName>ppt_x</p:attrName>
                                        </p:attrNameLst>
                                      </p:cBhvr>
                                      <p:tavLst>
                                        <p:tav tm="0">
                                          <p:val>
                                            <p:strVal val="#ppt_x"/>
                                          </p:val>
                                        </p:tav>
                                        <p:tav tm="100000">
                                          <p:val>
                                            <p:strVal val="#ppt_x"/>
                                          </p:val>
                                        </p:tav>
                                      </p:tavLst>
                                    </p:anim>
                                    <p:anim calcmode="lin" valueType="num">
                                      <p:cBhvr additive="base">
                                        <p:cTn id="107" dur="500" fill="hold"/>
                                        <p:tgtEl>
                                          <p:spTgt spid="57"/>
                                        </p:tgtEl>
                                        <p:attrNameLst>
                                          <p:attrName>ppt_y</p:attrName>
                                        </p:attrNameLst>
                                      </p:cBhvr>
                                      <p:tavLst>
                                        <p:tav tm="0">
                                          <p:val>
                                            <p:strVal val="1+#ppt_h/2"/>
                                          </p:val>
                                        </p:tav>
                                        <p:tav tm="100000">
                                          <p:val>
                                            <p:strVal val="#ppt_y"/>
                                          </p:val>
                                        </p:tav>
                                      </p:tavLst>
                                    </p:anim>
                                  </p:childTnLst>
                                </p:cTn>
                              </p:par>
                              <p:par>
                                <p:cTn id="108" presetID="2" presetClass="entr" presetSubtype="4" fill="hold" grpId="0" nodeType="withEffect">
                                  <p:stCondLst>
                                    <p:cond delay="0"/>
                                  </p:stCondLst>
                                  <p:childTnLst>
                                    <p:set>
                                      <p:cBhvr>
                                        <p:cTn id="109" dur="1" fill="hold">
                                          <p:stCondLst>
                                            <p:cond delay="0"/>
                                          </p:stCondLst>
                                        </p:cTn>
                                        <p:tgtEl>
                                          <p:spTgt spid="58"/>
                                        </p:tgtEl>
                                        <p:attrNameLst>
                                          <p:attrName>style.visibility</p:attrName>
                                        </p:attrNameLst>
                                      </p:cBhvr>
                                      <p:to>
                                        <p:strVal val="visible"/>
                                      </p:to>
                                    </p:set>
                                    <p:anim calcmode="lin" valueType="num">
                                      <p:cBhvr additive="base">
                                        <p:cTn id="110" dur="500" fill="hold"/>
                                        <p:tgtEl>
                                          <p:spTgt spid="58"/>
                                        </p:tgtEl>
                                        <p:attrNameLst>
                                          <p:attrName>ppt_x</p:attrName>
                                        </p:attrNameLst>
                                      </p:cBhvr>
                                      <p:tavLst>
                                        <p:tav tm="0">
                                          <p:val>
                                            <p:strVal val="#ppt_x"/>
                                          </p:val>
                                        </p:tav>
                                        <p:tav tm="100000">
                                          <p:val>
                                            <p:strVal val="#ppt_x"/>
                                          </p:val>
                                        </p:tav>
                                      </p:tavLst>
                                    </p:anim>
                                    <p:anim calcmode="lin" valueType="num">
                                      <p:cBhvr additive="base">
                                        <p:cTn id="111" dur="500" fill="hold"/>
                                        <p:tgtEl>
                                          <p:spTgt spid="58"/>
                                        </p:tgtEl>
                                        <p:attrNameLst>
                                          <p:attrName>ppt_y</p:attrName>
                                        </p:attrNameLst>
                                      </p:cBhvr>
                                      <p:tavLst>
                                        <p:tav tm="0">
                                          <p:val>
                                            <p:strVal val="1+#ppt_h/2"/>
                                          </p:val>
                                        </p:tav>
                                        <p:tav tm="100000">
                                          <p:val>
                                            <p:strVal val="#ppt_y"/>
                                          </p:val>
                                        </p:tav>
                                      </p:tavLst>
                                    </p:anim>
                                  </p:childTnLst>
                                </p:cTn>
                              </p:par>
                              <p:par>
                                <p:cTn id="112" presetID="2" presetClass="entr" presetSubtype="4" fill="hold" grpId="0" nodeType="withEffect">
                                  <p:stCondLst>
                                    <p:cond delay="0"/>
                                  </p:stCondLst>
                                  <p:childTnLst>
                                    <p:set>
                                      <p:cBhvr>
                                        <p:cTn id="113" dur="1" fill="hold">
                                          <p:stCondLst>
                                            <p:cond delay="0"/>
                                          </p:stCondLst>
                                        </p:cTn>
                                        <p:tgtEl>
                                          <p:spTgt spid="59"/>
                                        </p:tgtEl>
                                        <p:attrNameLst>
                                          <p:attrName>style.visibility</p:attrName>
                                        </p:attrNameLst>
                                      </p:cBhvr>
                                      <p:to>
                                        <p:strVal val="visible"/>
                                      </p:to>
                                    </p:set>
                                    <p:anim calcmode="lin" valueType="num">
                                      <p:cBhvr additive="base">
                                        <p:cTn id="114" dur="500" fill="hold"/>
                                        <p:tgtEl>
                                          <p:spTgt spid="59"/>
                                        </p:tgtEl>
                                        <p:attrNameLst>
                                          <p:attrName>ppt_x</p:attrName>
                                        </p:attrNameLst>
                                      </p:cBhvr>
                                      <p:tavLst>
                                        <p:tav tm="0">
                                          <p:val>
                                            <p:strVal val="#ppt_x"/>
                                          </p:val>
                                        </p:tav>
                                        <p:tav tm="100000">
                                          <p:val>
                                            <p:strVal val="#ppt_x"/>
                                          </p:val>
                                        </p:tav>
                                      </p:tavLst>
                                    </p:anim>
                                    <p:anim calcmode="lin" valueType="num">
                                      <p:cBhvr additive="base">
                                        <p:cTn id="115" dur="500" fill="hold"/>
                                        <p:tgtEl>
                                          <p:spTgt spid="59"/>
                                        </p:tgtEl>
                                        <p:attrNameLst>
                                          <p:attrName>ppt_y</p:attrName>
                                        </p:attrNameLst>
                                      </p:cBhvr>
                                      <p:tavLst>
                                        <p:tav tm="0">
                                          <p:val>
                                            <p:strVal val="1+#ppt_h/2"/>
                                          </p:val>
                                        </p:tav>
                                        <p:tav tm="100000">
                                          <p:val>
                                            <p:strVal val="#ppt_y"/>
                                          </p:val>
                                        </p:tav>
                                      </p:tavLst>
                                    </p:anim>
                                  </p:childTnLst>
                                </p:cTn>
                              </p:par>
                              <p:par>
                                <p:cTn id="116" presetID="2" presetClass="entr" presetSubtype="4" fill="hold" grpId="0" nodeType="withEffect">
                                  <p:stCondLst>
                                    <p:cond delay="0"/>
                                  </p:stCondLst>
                                  <p:childTnLst>
                                    <p:set>
                                      <p:cBhvr>
                                        <p:cTn id="117" dur="1" fill="hold">
                                          <p:stCondLst>
                                            <p:cond delay="0"/>
                                          </p:stCondLst>
                                        </p:cTn>
                                        <p:tgtEl>
                                          <p:spTgt spid="60"/>
                                        </p:tgtEl>
                                        <p:attrNameLst>
                                          <p:attrName>style.visibility</p:attrName>
                                        </p:attrNameLst>
                                      </p:cBhvr>
                                      <p:to>
                                        <p:strVal val="visible"/>
                                      </p:to>
                                    </p:set>
                                    <p:anim calcmode="lin" valueType="num">
                                      <p:cBhvr additive="base">
                                        <p:cTn id="118" dur="500" fill="hold"/>
                                        <p:tgtEl>
                                          <p:spTgt spid="60"/>
                                        </p:tgtEl>
                                        <p:attrNameLst>
                                          <p:attrName>ppt_x</p:attrName>
                                        </p:attrNameLst>
                                      </p:cBhvr>
                                      <p:tavLst>
                                        <p:tav tm="0">
                                          <p:val>
                                            <p:strVal val="#ppt_x"/>
                                          </p:val>
                                        </p:tav>
                                        <p:tav tm="100000">
                                          <p:val>
                                            <p:strVal val="#ppt_x"/>
                                          </p:val>
                                        </p:tav>
                                      </p:tavLst>
                                    </p:anim>
                                    <p:anim calcmode="lin" valueType="num">
                                      <p:cBhvr additive="base">
                                        <p:cTn id="119" dur="500" fill="hold"/>
                                        <p:tgtEl>
                                          <p:spTgt spid="60"/>
                                        </p:tgtEl>
                                        <p:attrNameLst>
                                          <p:attrName>ppt_y</p:attrName>
                                        </p:attrNameLst>
                                      </p:cBhvr>
                                      <p:tavLst>
                                        <p:tav tm="0">
                                          <p:val>
                                            <p:strVal val="1+#ppt_h/2"/>
                                          </p:val>
                                        </p:tav>
                                        <p:tav tm="100000">
                                          <p:val>
                                            <p:strVal val="#ppt_y"/>
                                          </p:val>
                                        </p:tav>
                                      </p:tavLst>
                                    </p:anim>
                                  </p:childTnLst>
                                </p:cTn>
                              </p:par>
                              <p:par>
                                <p:cTn id="120" presetID="2" presetClass="entr" presetSubtype="4" fill="hold" nodeType="withEffect">
                                  <p:stCondLst>
                                    <p:cond delay="0"/>
                                  </p:stCondLst>
                                  <p:childTnLst>
                                    <p:set>
                                      <p:cBhvr>
                                        <p:cTn id="121" dur="1" fill="hold">
                                          <p:stCondLst>
                                            <p:cond delay="0"/>
                                          </p:stCondLst>
                                        </p:cTn>
                                        <p:tgtEl>
                                          <p:spTgt spid="61"/>
                                        </p:tgtEl>
                                        <p:attrNameLst>
                                          <p:attrName>style.visibility</p:attrName>
                                        </p:attrNameLst>
                                      </p:cBhvr>
                                      <p:to>
                                        <p:strVal val="visible"/>
                                      </p:to>
                                    </p:set>
                                    <p:anim calcmode="lin" valueType="num">
                                      <p:cBhvr additive="base">
                                        <p:cTn id="122" dur="500" fill="hold"/>
                                        <p:tgtEl>
                                          <p:spTgt spid="61"/>
                                        </p:tgtEl>
                                        <p:attrNameLst>
                                          <p:attrName>ppt_x</p:attrName>
                                        </p:attrNameLst>
                                      </p:cBhvr>
                                      <p:tavLst>
                                        <p:tav tm="0">
                                          <p:val>
                                            <p:strVal val="#ppt_x"/>
                                          </p:val>
                                        </p:tav>
                                        <p:tav tm="100000">
                                          <p:val>
                                            <p:strVal val="#ppt_x"/>
                                          </p:val>
                                        </p:tav>
                                      </p:tavLst>
                                    </p:anim>
                                    <p:anim calcmode="lin" valueType="num">
                                      <p:cBhvr additive="base">
                                        <p:cTn id="123"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grpId="0" nodeType="clickEffect">
                                  <p:stCondLst>
                                    <p:cond delay="0"/>
                                  </p:stCondLst>
                                  <p:childTnLst>
                                    <p:set>
                                      <p:cBhvr>
                                        <p:cTn id="127" dur="1" fill="hold">
                                          <p:stCondLst>
                                            <p:cond delay="0"/>
                                          </p:stCondLst>
                                        </p:cTn>
                                        <p:tgtEl>
                                          <p:spTgt spid="62"/>
                                        </p:tgtEl>
                                        <p:attrNameLst>
                                          <p:attrName>style.visibility</p:attrName>
                                        </p:attrNameLst>
                                      </p:cBhvr>
                                      <p:to>
                                        <p:strVal val="visible"/>
                                      </p:to>
                                    </p:set>
                                    <p:anim calcmode="lin" valueType="num">
                                      <p:cBhvr additive="base">
                                        <p:cTn id="128" dur="500" fill="hold"/>
                                        <p:tgtEl>
                                          <p:spTgt spid="62"/>
                                        </p:tgtEl>
                                        <p:attrNameLst>
                                          <p:attrName>ppt_x</p:attrName>
                                        </p:attrNameLst>
                                      </p:cBhvr>
                                      <p:tavLst>
                                        <p:tav tm="0">
                                          <p:val>
                                            <p:strVal val="#ppt_x"/>
                                          </p:val>
                                        </p:tav>
                                        <p:tav tm="100000">
                                          <p:val>
                                            <p:strVal val="#ppt_x"/>
                                          </p:val>
                                        </p:tav>
                                      </p:tavLst>
                                    </p:anim>
                                    <p:anim calcmode="lin" valueType="num">
                                      <p:cBhvr additive="base">
                                        <p:cTn id="129" dur="500" fill="hold"/>
                                        <p:tgtEl>
                                          <p:spTgt spid="62"/>
                                        </p:tgtEl>
                                        <p:attrNameLst>
                                          <p:attrName>ppt_y</p:attrName>
                                        </p:attrNameLst>
                                      </p:cBhvr>
                                      <p:tavLst>
                                        <p:tav tm="0">
                                          <p:val>
                                            <p:strVal val="1+#ppt_h/2"/>
                                          </p:val>
                                        </p:tav>
                                        <p:tav tm="100000">
                                          <p:val>
                                            <p:strVal val="#ppt_y"/>
                                          </p:val>
                                        </p:tav>
                                      </p:tavLst>
                                    </p:anim>
                                  </p:childTnLst>
                                </p:cTn>
                              </p:par>
                              <p:par>
                                <p:cTn id="130" presetID="2" presetClass="entr" presetSubtype="4" fill="hold" grpId="0" nodeType="withEffect">
                                  <p:stCondLst>
                                    <p:cond delay="0"/>
                                  </p:stCondLst>
                                  <p:childTnLst>
                                    <p:set>
                                      <p:cBhvr>
                                        <p:cTn id="131" dur="1" fill="hold">
                                          <p:stCondLst>
                                            <p:cond delay="0"/>
                                          </p:stCondLst>
                                        </p:cTn>
                                        <p:tgtEl>
                                          <p:spTgt spid="63"/>
                                        </p:tgtEl>
                                        <p:attrNameLst>
                                          <p:attrName>style.visibility</p:attrName>
                                        </p:attrNameLst>
                                      </p:cBhvr>
                                      <p:to>
                                        <p:strVal val="visible"/>
                                      </p:to>
                                    </p:set>
                                    <p:anim calcmode="lin" valueType="num">
                                      <p:cBhvr additive="base">
                                        <p:cTn id="132" dur="500" fill="hold"/>
                                        <p:tgtEl>
                                          <p:spTgt spid="63"/>
                                        </p:tgtEl>
                                        <p:attrNameLst>
                                          <p:attrName>ppt_x</p:attrName>
                                        </p:attrNameLst>
                                      </p:cBhvr>
                                      <p:tavLst>
                                        <p:tav tm="0">
                                          <p:val>
                                            <p:strVal val="#ppt_x"/>
                                          </p:val>
                                        </p:tav>
                                        <p:tav tm="100000">
                                          <p:val>
                                            <p:strVal val="#ppt_x"/>
                                          </p:val>
                                        </p:tav>
                                      </p:tavLst>
                                    </p:anim>
                                    <p:anim calcmode="lin" valueType="num">
                                      <p:cBhvr additive="base">
                                        <p:cTn id="133" dur="500" fill="hold"/>
                                        <p:tgtEl>
                                          <p:spTgt spid="63"/>
                                        </p:tgtEl>
                                        <p:attrNameLst>
                                          <p:attrName>ppt_y</p:attrName>
                                        </p:attrNameLst>
                                      </p:cBhvr>
                                      <p:tavLst>
                                        <p:tav tm="0">
                                          <p:val>
                                            <p:strVal val="1+#ppt_h/2"/>
                                          </p:val>
                                        </p:tav>
                                        <p:tav tm="100000">
                                          <p:val>
                                            <p:strVal val="#ppt_y"/>
                                          </p:val>
                                        </p:tav>
                                      </p:tavLst>
                                    </p:anim>
                                  </p:childTnLst>
                                </p:cTn>
                              </p:par>
                              <p:par>
                                <p:cTn id="134" presetID="2" presetClass="entr" presetSubtype="4" fill="hold" grpId="0" nodeType="withEffect">
                                  <p:stCondLst>
                                    <p:cond delay="0"/>
                                  </p:stCondLst>
                                  <p:childTnLst>
                                    <p:set>
                                      <p:cBhvr>
                                        <p:cTn id="135" dur="1" fill="hold">
                                          <p:stCondLst>
                                            <p:cond delay="0"/>
                                          </p:stCondLst>
                                        </p:cTn>
                                        <p:tgtEl>
                                          <p:spTgt spid="64"/>
                                        </p:tgtEl>
                                        <p:attrNameLst>
                                          <p:attrName>style.visibility</p:attrName>
                                        </p:attrNameLst>
                                      </p:cBhvr>
                                      <p:to>
                                        <p:strVal val="visible"/>
                                      </p:to>
                                    </p:set>
                                    <p:anim calcmode="lin" valueType="num">
                                      <p:cBhvr additive="base">
                                        <p:cTn id="136" dur="500" fill="hold"/>
                                        <p:tgtEl>
                                          <p:spTgt spid="64"/>
                                        </p:tgtEl>
                                        <p:attrNameLst>
                                          <p:attrName>ppt_x</p:attrName>
                                        </p:attrNameLst>
                                      </p:cBhvr>
                                      <p:tavLst>
                                        <p:tav tm="0">
                                          <p:val>
                                            <p:strVal val="#ppt_x"/>
                                          </p:val>
                                        </p:tav>
                                        <p:tav tm="100000">
                                          <p:val>
                                            <p:strVal val="#ppt_x"/>
                                          </p:val>
                                        </p:tav>
                                      </p:tavLst>
                                    </p:anim>
                                    <p:anim calcmode="lin" valueType="num">
                                      <p:cBhvr additive="base">
                                        <p:cTn id="137" dur="500" fill="hold"/>
                                        <p:tgtEl>
                                          <p:spTgt spid="64"/>
                                        </p:tgtEl>
                                        <p:attrNameLst>
                                          <p:attrName>ppt_y</p:attrName>
                                        </p:attrNameLst>
                                      </p:cBhvr>
                                      <p:tavLst>
                                        <p:tav tm="0">
                                          <p:val>
                                            <p:strVal val="1+#ppt_h/2"/>
                                          </p:val>
                                        </p:tav>
                                        <p:tav tm="100000">
                                          <p:val>
                                            <p:strVal val="#ppt_y"/>
                                          </p:val>
                                        </p:tav>
                                      </p:tavLst>
                                    </p:anim>
                                  </p:childTnLst>
                                </p:cTn>
                              </p:par>
                              <p:par>
                                <p:cTn id="138" presetID="2" presetClass="entr" presetSubtype="4" fill="hold" grpId="0" nodeType="withEffect">
                                  <p:stCondLst>
                                    <p:cond delay="0"/>
                                  </p:stCondLst>
                                  <p:childTnLst>
                                    <p:set>
                                      <p:cBhvr>
                                        <p:cTn id="139" dur="1" fill="hold">
                                          <p:stCondLst>
                                            <p:cond delay="0"/>
                                          </p:stCondLst>
                                        </p:cTn>
                                        <p:tgtEl>
                                          <p:spTgt spid="65"/>
                                        </p:tgtEl>
                                        <p:attrNameLst>
                                          <p:attrName>style.visibility</p:attrName>
                                        </p:attrNameLst>
                                      </p:cBhvr>
                                      <p:to>
                                        <p:strVal val="visible"/>
                                      </p:to>
                                    </p:set>
                                    <p:anim calcmode="lin" valueType="num">
                                      <p:cBhvr additive="base">
                                        <p:cTn id="140" dur="500" fill="hold"/>
                                        <p:tgtEl>
                                          <p:spTgt spid="65"/>
                                        </p:tgtEl>
                                        <p:attrNameLst>
                                          <p:attrName>ppt_x</p:attrName>
                                        </p:attrNameLst>
                                      </p:cBhvr>
                                      <p:tavLst>
                                        <p:tav tm="0">
                                          <p:val>
                                            <p:strVal val="#ppt_x"/>
                                          </p:val>
                                        </p:tav>
                                        <p:tav tm="100000">
                                          <p:val>
                                            <p:strVal val="#ppt_x"/>
                                          </p:val>
                                        </p:tav>
                                      </p:tavLst>
                                    </p:anim>
                                    <p:anim calcmode="lin" valueType="num">
                                      <p:cBhvr additive="base">
                                        <p:cTn id="141" dur="500" fill="hold"/>
                                        <p:tgtEl>
                                          <p:spTgt spid="65"/>
                                        </p:tgtEl>
                                        <p:attrNameLst>
                                          <p:attrName>ppt_y</p:attrName>
                                        </p:attrNameLst>
                                      </p:cBhvr>
                                      <p:tavLst>
                                        <p:tav tm="0">
                                          <p:val>
                                            <p:strVal val="1+#ppt_h/2"/>
                                          </p:val>
                                        </p:tav>
                                        <p:tav tm="100000">
                                          <p:val>
                                            <p:strVal val="#ppt_y"/>
                                          </p:val>
                                        </p:tav>
                                      </p:tavLst>
                                    </p:anim>
                                  </p:childTnLst>
                                </p:cTn>
                              </p:par>
                              <p:par>
                                <p:cTn id="142" presetID="2" presetClass="entr" presetSubtype="4" fill="hold" nodeType="withEffect">
                                  <p:stCondLst>
                                    <p:cond delay="0"/>
                                  </p:stCondLst>
                                  <p:childTnLst>
                                    <p:set>
                                      <p:cBhvr>
                                        <p:cTn id="143" dur="1" fill="hold">
                                          <p:stCondLst>
                                            <p:cond delay="0"/>
                                          </p:stCondLst>
                                        </p:cTn>
                                        <p:tgtEl>
                                          <p:spTgt spid="66"/>
                                        </p:tgtEl>
                                        <p:attrNameLst>
                                          <p:attrName>style.visibility</p:attrName>
                                        </p:attrNameLst>
                                      </p:cBhvr>
                                      <p:to>
                                        <p:strVal val="visible"/>
                                      </p:to>
                                    </p:set>
                                    <p:anim calcmode="lin" valueType="num">
                                      <p:cBhvr additive="base">
                                        <p:cTn id="144" dur="500" fill="hold"/>
                                        <p:tgtEl>
                                          <p:spTgt spid="66"/>
                                        </p:tgtEl>
                                        <p:attrNameLst>
                                          <p:attrName>ppt_x</p:attrName>
                                        </p:attrNameLst>
                                      </p:cBhvr>
                                      <p:tavLst>
                                        <p:tav tm="0">
                                          <p:val>
                                            <p:strVal val="#ppt_x"/>
                                          </p:val>
                                        </p:tav>
                                        <p:tav tm="100000">
                                          <p:val>
                                            <p:strVal val="#ppt_x"/>
                                          </p:val>
                                        </p:tav>
                                      </p:tavLst>
                                    </p:anim>
                                    <p:anim calcmode="lin" valueType="num">
                                      <p:cBhvr additive="base">
                                        <p:cTn id="145"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2" presetClass="entr" presetSubtype="4" fill="hold" grpId="0" nodeType="clickEffect">
                                  <p:stCondLst>
                                    <p:cond delay="0"/>
                                  </p:stCondLst>
                                  <p:childTnLst>
                                    <p:set>
                                      <p:cBhvr>
                                        <p:cTn id="149" dur="1" fill="hold">
                                          <p:stCondLst>
                                            <p:cond delay="0"/>
                                          </p:stCondLst>
                                        </p:cTn>
                                        <p:tgtEl>
                                          <p:spTgt spid="67"/>
                                        </p:tgtEl>
                                        <p:attrNameLst>
                                          <p:attrName>style.visibility</p:attrName>
                                        </p:attrNameLst>
                                      </p:cBhvr>
                                      <p:to>
                                        <p:strVal val="visible"/>
                                      </p:to>
                                    </p:set>
                                    <p:anim calcmode="lin" valueType="num">
                                      <p:cBhvr additive="base">
                                        <p:cTn id="150" dur="500" fill="hold"/>
                                        <p:tgtEl>
                                          <p:spTgt spid="67"/>
                                        </p:tgtEl>
                                        <p:attrNameLst>
                                          <p:attrName>ppt_x</p:attrName>
                                        </p:attrNameLst>
                                      </p:cBhvr>
                                      <p:tavLst>
                                        <p:tav tm="0">
                                          <p:val>
                                            <p:strVal val="#ppt_x"/>
                                          </p:val>
                                        </p:tav>
                                        <p:tav tm="100000">
                                          <p:val>
                                            <p:strVal val="#ppt_x"/>
                                          </p:val>
                                        </p:tav>
                                      </p:tavLst>
                                    </p:anim>
                                    <p:anim calcmode="lin" valueType="num">
                                      <p:cBhvr additive="base">
                                        <p:cTn id="151" dur="500" fill="hold"/>
                                        <p:tgtEl>
                                          <p:spTgt spid="67"/>
                                        </p:tgtEl>
                                        <p:attrNameLst>
                                          <p:attrName>ppt_y</p:attrName>
                                        </p:attrNameLst>
                                      </p:cBhvr>
                                      <p:tavLst>
                                        <p:tav tm="0">
                                          <p:val>
                                            <p:strVal val="1+#ppt_h/2"/>
                                          </p:val>
                                        </p:tav>
                                        <p:tav tm="100000">
                                          <p:val>
                                            <p:strVal val="#ppt_y"/>
                                          </p:val>
                                        </p:tav>
                                      </p:tavLst>
                                    </p:anim>
                                  </p:childTnLst>
                                </p:cTn>
                              </p:par>
                              <p:par>
                                <p:cTn id="152" presetID="2" presetClass="entr" presetSubtype="4" fill="hold" grpId="0" nodeType="withEffect">
                                  <p:stCondLst>
                                    <p:cond delay="0"/>
                                  </p:stCondLst>
                                  <p:childTnLst>
                                    <p:set>
                                      <p:cBhvr>
                                        <p:cTn id="153" dur="1" fill="hold">
                                          <p:stCondLst>
                                            <p:cond delay="0"/>
                                          </p:stCondLst>
                                        </p:cTn>
                                        <p:tgtEl>
                                          <p:spTgt spid="68"/>
                                        </p:tgtEl>
                                        <p:attrNameLst>
                                          <p:attrName>style.visibility</p:attrName>
                                        </p:attrNameLst>
                                      </p:cBhvr>
                                      <p:to>
                                        <p:strVal val="visible"/>
                                      </p:to>
                                    </p:set>
                                    <p:anim calcmode="lin" valueType="num">
                                      <p:cBhvr additive="base">
                                        <p:cTn id="154" dur="500" fill="hold"/>
                                        <p:tgtEl>
                                          <p:spTgt spid="68"/>
                                        </p:tgtEl>
                                        <p:attrNameLst>
                                          <p:attrName>ppt_x</p:attrName>
                                        </p:attrNameLst>
                                      </p:cBhvr>
                                      <p:tavLst>
                                        <p:tav tm="0">
                                          <p:val>
                                            <p:strVal val="#ppt_x"/>
                                          </p:val>
                                        </p:tav>
                                        <p:tav tm="100000">
                                          <p:val>
                                            <p:strVal val="#ppt_x"/>
                                          </p:val>
                                        </p:tav>
                                      </p:tavLst>
                                    </p:anim>
                                    <p:anim calcmode="lin" valueType="num">
                                      <p:cBhvr additive="base">
                                        <p:cTn id="155" dur="500" fill="hold"/>
                                        <p:tgtEl>
                                          <p:spTgt spid="68"/>
                                        </p:tgtEl>
                                        <p:attrNameLst>
                                          <p:attrName>ppt_y</p:attrName>
                                        </p:attrNameLst>
                                      </p:cBhvr>
                                      <p:tavLst>
                                        <p:tav tm="0">
                                          <p:val>
                                            <p:strVal val="1+#ppt_h/2"/>
                                          </p:val>
                                        </p:tav>
                                        <p:tav tm="100000">
                                          <p:val>
                                            <p:strVal val="#ppt_y"/>
                                          </p:val>
                                        </p:tav>
                                      </p:tavLst>
                                    </p:anim>
                                  </p:childTnLst>
                                </p:cTn>
                              </p:par>
                              <p:par>
                                <p:cTn id="156" presetID="2" presetClass="entr" presetSubtype="4" fill="hold" grpId="0" nodeType="withEffect">
                                  <p:stCondLst>
                                    <p:cond delay="0"/>
                                  </p:stCondLst>
                                  <p:childTnLst>
                                    <p:set>
                                      <p:cBhvr>
                                        <p:cTn id="157" dur="1" fill="hold">
                                          <p:stCondLst>
                                            <p:cond delay="0"/>
                                          </p:stCondLst>
                                        </p:cTn>
                                        <p:tgtEl>
                                          <p:spTgt spid="69"/>
                                        </p:tgtEl>
                                        <p:attrNameLst>
                                          <p:attrName>style.visibility</p:attrName>
                                        </p:attrNameLst>
                                      </p:cBhvr>
                                      <p:to>
                                        <p:strVal val="visible"/>
                                      </p:to>
                                    </p:set>
                                    <p:anim calcmode="lin" valueType="num">
                                      <p:cBhvr additive="base">
                                        <p:cTn id="158" dur="500" fill="hold"/>
                                        <p:tgtEl>
                                          <p:spTgt spid="69"/>
                                        </p:tgtEl>
                                        <p:attrNameLst>
                                          <p:attrName>ppt_x</p:attrName>
                                        </p:attrNameLst>
                                      </p:cBhvr>
                                      <p:tavLst>
                                        <p:tav tm="0">
                                          <p:val>
                                            <p:strVal val="#ppt_x"/>
                                          </p:val>
                                        </p:tav>
                                        <p:tav tm="100000">
                                          <p:val>
                                            <p:strVal val="#ppt_x"/>
                                          </p:val>
                                        </p:tav>
                                      </p:tavLst>
                                    </p:anim>
                                    <p:anim calcmode="lin" valueType="num">
                                      <p:cBhvr additive="base">
                                        <p:cTn id="159" dur="500" fill="hold"/>
                                        <p:tgtEl>
                                          <p:spTgt spid="69"/>
                                        </p:tgtEl>
                                        <p:attrNameLst>
                                          <p:attrName>ppt_y</p:attrName>
                                        </p:attrNameLst>
                                      </p:cBhvr>
                                      <p:tavLst>
                                        <p:tav tm="0">
                                          <p:val>
                                            <p:strVal val="1+#ppt_h/2"/>
                                          </p:val>
                                        </p:tav>
                                        <p:tav tm="100000">
                                          <p:val>
                                            <p:strVal val="#ppt_y"/>
                                          </p:val>
                                        </p:tav>
                                      </p:tavLst>
                                    </p:anim>
                                  </p:childTnLst>
                                </p:cTn>
                              </p:par>
                              <p:par>
                                <p:cTn id="160" presetID="2" presetClass="entr" presetSubtype="4" fill="hold" grpId="0" nodeType="withEffect">
                                  <p:stCondLst>
                                    <p:cond delay="0"/>
                                  </p:stCondLst>
                                  <p:childTnLst>
                                    <p:set>
                                      <p:cBhvr>
                                        <p:cTn id="161" dur="1" fill="hold">
                                          <p:stCondLst>
                                            <p:cond delay="0"/>
                                          </p:stCondLst>
                                        </p:cTn>
                                        <p:tgtEl>
                                          <p:spTgt spid="70"/>
                                        </p:tgtEl>
                                        <p:attrNameLst>
                                          <p:attrName>style.visibility</p:attrName>
                                        </p:attrNameLst>
                                      </p:cBhvr>
                                      <p:to>
                                        <p:strVal val="visible"/>
                                      </p:to>
                                    </p:set>
                                    <p:anim calcmode="lin" valueType="num">
                                      <p:cBhvr additive="base">
                                        <p:cTn id="162" dur="500" fill="hold"/>
                                        <p:tgtEl>
                                          <p:spTgt spid="70"/>
                                        </p:tgtEl>
                                        <p:attrNameLst>
                                          <p:attrName>ppt_x</p:attrName>
                                        </p:attrNameLst>
                                      </p:cBhvr>
                                      <p:tavLst>
                                        <p:tav tm="0">
                                          <p:val>
                                            <p:strVal val="#ppt_x"/>
                                          </p:val>
                                        </p:tav>
                                        <p:tav tm="100000">
                                          <p:val>
                                            <p:strVal val="#ppt_x"/>
                                          </p:val>
                                        </p:tav>
                                      </p:tavLst>
                                    </p:anim>
                                    <p:anim calcmode="lin" valueType="num">
                                      <p:cBhvr additive="base">
                                        <p:cTn id="163" dur="500" fill="hold"/>
                                        <p:tgtEl>
                                          <p:spTgt spid="70"/>
                                        </p:tgtEl>
                                        <p:attrNameLst>
                                          <p:attrName>ppt_y</p:attrName>
                                        </p:attrNameLst>
                                      </p:cBhvr>
                                      <p:tavLst>
                                        <p:tav tm="0">
                                          <p:val>
                                            <p:strVal val="1+#ppt_h/2"/>
                                          </p:val>
                                        </p:tav>
                                        <p:tav tm="100000">
                                          <p:val>
                                            <p:strVal val="#ppt_y"/>
                                          </p:val>
                                        </p:tav>
                                      </p:tavLst>
                                    </p:anim>
                                  </p:childTnLst>
                                </p:cTn>
                              </p:par>
                              <p:par>
                                <p:cTn id="164" presetID="2" presetClass="entr" presetSubtype="4" fill="hold" nodeType="withEffect">
                                  <p:stCondLst>
                                    <p:cond delay="0"/>
                                  </p:stCondLst>
                                  <p:childTnLst>
                                    <p:set>
                                      <p:cBhvr>
                                        <p:cTn id="165" dur="1" fill="hold">
                                          <p:stCondLst>
                                            <p:cond delay="0"/>
                                          </p:stCondLst>
                                        </p:cTn>
                                        <p:tgtEl>
                                          <p:spTgt spid="72"/>
                                        </p:tgtEl>
                                        <p:attrNameLst>
                                          <p:attrName>style.visibility</p:attrName>
                                        </p:attrNameLst>
                                      </p:cBhvr>
                                      <p:to>
                                        <p:strVal val="visible"/>
                                      </p:to>
                                    </p:set>
                                    <p:anim calcmode="lin" valueType="num">
                                      <p:cBhvr additive="base">
                                        <p:cTn id="166" dur="500" fill="hold"/>
                                        <p:tgtEl>
                                          <p:spTgt spid="72"/>
                                        </p:tgtEl>
                                        <p:attrNameLst>
                                          <p:attrName>ppt_x</p:attrName>
                                        </p:attrNameLst>
                                      </p:cBhvr>
                                      <p:tavLst>
                                        <p:tav tm="0">
                                          <p:val>
                                            <p:strVal val="#ppt_x"/>
                                          </p:val>
                                        </p:tav>
                                        <p:tav tm="100000">
                                          <p:val>
                                            <p:strVal val="#ppt_x"/>
                                          </p:val>
                                        </p:tav>
                                      </p:tavLst>
                                    </p:anim>
                                    <p:anim calcmode="lin" valueType="num">
                                      <p:cBhvr additive="base">
                                        <p:cTn id="167" dur="500" fill="hold"/>
                                        <p:tgtEl>
                                          <p:spTgt spid="72"/>
                                        </p:tgtEl>
                                        <p:attrNameLst>
                                          <p:attrName>ppt_y</p:attrName>
                                        </p:attrNameLst>
                                      </p:cBhvr>
                                      <p:tavLst>
                                        <p:tav tm="0">
                                          <p:val>
                                            <p:strVal val="1+#ppt_h/2"/>
                                          </p:val>
                                        </p:tav>
                                        <p:tav tm="100000">
                                          <p:val>
                                            <p:strVal val="#ppt_y"/>
                                          </p:val>
                                        </p:tav>
                                      </p:tavLst>
                                    </p:anim>
                                  </p:childTnLst>
                                </p:cTn>
                              </p:par>
                              <p:par>
                                <p:cTn id="168" presetID="2" presetClass="entr" presetSubtype="4" fill="hold" nodeType="withEffect">
                                  <p:stCondLst>
                                    <p:cond delay="0"/>
                                  </p:stCondLst>
                                  <p:childTnLst>
                                    <p:set>
                                      <p:cBhvr>
                                        <p:cTn id="169" dur="1" fill="hold">
                                          <p:stCondLst>
                                            <p:cond delay="0"/>
                                          </p:stCondLst>
                                        </p:cTn>
                                        <p:tgtEl>
                                          <p:spTgt spid="73"/>
                                        </p:tgtEl>
                                        <p:attrNameLst>
                                          <p:attrName>style.visibility</p:attrName>
                                        </p:attrNameLst>
                                      </p:cBhvr>
                                      <p:to>
                                        <p:strVal val="visible"/>
                                      </p:to>
                                    </p:set>
                                    <p:anim calcmode="lin" valueType="num">
                                      <p:cBhvr additive="base">
                                        <p:cTn id="170" dur="500" fill="hold"/>
                                        <p:tgtEl>
                                          <p:spTgt spid="73"/>
                                        </p:tgtEl>
                                        <p:attrNameLst>
                                          <p:attrName>ppt_x</p:attrName>
                                        </p:attrNameLst>
                                      </p:cBhvr>
                                      <p:tavLst>
                                        <p:tav tm="0">
                                          <p:val>
                                            <p:strVal val="#ppt_x"/>
                                          </p:val>
                                        </p:tav>
                                        <p:tav tm="100000">
                                          <p:val>
                                            <p:strVal val="#ppt_x"/>
                                          </p:val>
                                        </p:tav>
                                      </p:tavLst>
                                    </p:anim>
                                    <p:anim calcmode="lin" valueType="num">
                                      <p:cBhvr additive="base">
                                        <p:cTn id="171"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2" presetClass="entr" presetSubtype="4" fill="hold" grpId="0" nodeType="clickEffect">
                                  <p:stCondLst>
                                    <p:cond delay="0"/>
                                  </p:stCondLst>
                                  <p:childTnLst>
                                    <p:set>
                                      <p:cBhvr>
                                        <p:cTn id="175" dur="1" fill="hold">
                                          <p:stCondLst>
                                            <p:cond delay="0"/>
                                          </p:stCondLst>
                                        </p:cTn>
                                        <p:tgtEl>
                                          <p:spTgt spid="74"/>
                                        </p:tgtEl>
                                        <p:attrNameLst>
                                          <p:attrName>style.visibility</p:attrName>
                                        </p:attrNameLst>
                                      </p:cBhvr>
                                      <p:to>
                                        <p:strVal val="visible"/>
                                      </p:to>
                                    </p:set>
                                    <p:anim calcmode="lin" valueType="num">
                                      <p:cBhvr additive="base">
                                        <p:cTn id="176" dur="500" fill="hold"/>
                                        <p:tgtEl>
                                          <p:spTgt spid="74"/>
                                        </p:tgtEl>
                                        <p:attrNameLst>
                                          <p:attrName>ppt_x</p:attrName>
                                        </p:attrNameLst>
                                      </p:cBhvr>
                                      <p:tavLst>
                                        <p:tav tm="0">
                                          <p:val>
                                            <p:strVal val="#ppt_x"/>
                                          </p:val>
                                        </p:tav>
                                        <p:tav tm="100000">
                                          <p:val>
                                            <p:strVal val="#ppt_x"/>
                                          </p:val>
                                        </p:tav>
                                      </p:tavLst>
                                    </p:anim>
                                    <p:anim calcmode="lin" valueType="num">
                                      <p:cBhvr additive="base">
                                        <p:cTn id="177" dur="500" fill="hold"/>
                                        <p:tgtEl>
                                          <p:spTgt spid="74"/>
                                        </p:tgtEl>
                                        <p:attrNameLst>
                                          <p:attrName>ppt_y</p:attrName>
                                        </p:attrNameLst>
                                      </p:cBhvr>
                                      <p:tavLst>
                                        <p:tav tm="0">
                                          <p:val>
                                            <p:strVal val="1+#ppt_h/2"/>
                                          </p:val>
                                        </p:tav>
                                        <p:tav tm="100000">
                                          <p:val>
                                            <p:strVal val="#ppt_y"/>
                                          </p:val>
                                        </p:tav>
                                      </p:tavLst>
                                    </p:anim>
                                  </p:childTnLst>
                                </p:cTn>
                              </p:par>
                              <p:par>
                                <p:cTn id="178" presetID="2" presetClass="entr" presetSubtype="4" fill="hold" grpId="0" nodeType="withEffect">
                                  <p:stCondLst>
                                    <p:cond delay="0"/>
                                  </p:stCondLst>
                                  <p:childTnLst>
                                    <p:set>
                                      <p:cBhvr>
                                        <p:cTn id="179" dur="1" fill="hold">
                                          <p:stCondLst>
                                            <p:cond delay="0"/>
                                          </p:stCondLst>
                                        </p:cTn>
                                        <p:tgtEl>
                                          <p:spTgt spid="75"/>
                                        </p:tgtEl>
                                        <p:attrNameLst>
                                          <p:attrName>style.visibility</p:attrName>
                                        </p:attrNameLst>
                                      </p:cBhvr>
                                      <p:to>
                                        <p:strVal val="visible"/>
                                      </p:to>
                                    </p:set>
                                    <p:anim calcmode="lin" valueType="num">
                                      <p:cBhvr additive="base">
                                        <p:cTn id="180" dur="500" fill="hold"/>
                                        <p:tgtEl>
                                          <p:spTgt spid="75"/>
                                        </p:tgtEl>
                                        <p:attrNameLst>
                                          <p:attrName>ppt_x</p:attrName>
                                        </p:attrNameLst>
                                      </p:cBhvr>
                                      <p:tavLst>
                                        <p:tav tm="0">
                                          <p:val>
                                            <p:strVal val="#ppt_x"/>
                                          </p:val>
                                        </p:tav>
                                        <p:tav tm="100000">
                                          <p:val>
                                            <p:strVal val="#ppt_x"/>
                                          </p:val>
                                        </p:tav>
                                      </p:tavLst>
                                    </p:anim>
                                    <p:anim calcmode="lin" valueType="num">
                                      <p:cBhvr additive="base">
                                        <p:cTn id="181" dur="500" fill="hold"/>
                                        <p:tgtEl>
                                          <p:spTgt spid="75"/>
                                        </p:tgtEl>
                                        <p:attrNameLst>
                                          <p:attrName>ppt_y</p:attrName>
                                        </p:attrNameLst>
                                      </p:cBhvr>
                                      <p:tavLst>
                                        <p:tav tm="0">
                                          <p:val>
                                            <p:strVal val="1+#ppt_h/2"/>
                                          </p:val>
                                        </p:tav>
                                        <p:tav tm="100000">
                                          <p:val>
                                            <p:strVal val="#ppt_y"/>
                                          </p:val>
                                        </p:tav>
                                      </p:tavLst>
                                    </p:anim>
                                  </p:childTnLst>
                                </p:cTn>
                              </p:par>
                              <p:par>
                                <p:cTn id="182" presetID="2" presetClass="entr" presetSubtype="4" fill="hold" grpId="0" nodeType="withEffect">
                                  <p:stCondLst>
                                    <p:cond delay="0"/>
                                  </p:stCondLst>
                                  <p:childTnLst>
                                    <p:set>
                                      <p:cBhvr>
                                        <p:cTn id="183" dur="1" fill="hold">
                                          <p:stCondLst>
                                            <p:cond delay="0"/>
                                          </p:stCondLst>
                                        </p:cTn>
                                        <p:tgtEl>
                                          <p:spTgt spid="76"/>
                                        </p:tgtEl>
                                        <p:attrNameLst>
                                          <p:attrName>style.visibility</p:attrName>
                                        </p:attrNameLst>
                                      </p:cBhvr>
                                      <p:to>
                                        <p:strVal val="visible"/>
                                      </p:to>
                                    </p:set>
                                    <p:anim calcmode="lin" valueType="num">
                                      <p:cBhvr additive="base">
                                        <p:cTn id="184" dur="500" fill="hold"/>
                                        <p:tgtEl>
                                          <p:spTgt spid="76"/>
                                        </p:tgtEl>
                                        <p:attrNameLst>
                                          <p:attrName>ppt_x</p:attrName>
                                        </p:attrNameLst>
                                      </p:cBhvr>
                                      <p:tavLst>
                                        <p:tav tm="0">
                                          <p:val>
                                            <p:strVal val="#ppt_x"/>
                                          </p:val>
                                        </p:tav>
                                        <p:tav tm="100000">
                                          <p:val>
                                            <p:strVal val="#ppt_x"/>
                                          </p:val>
                                        </p:tav>
                                      </p:tavLst>
                                    </p:anim>
                                    <p:anim calcmode="lin" valueType="num">
                                      <p:cBhvr additive="base">
                                        <p:cTn id="185" dur="500" fill="hold"/>
                                        <p:tgtEl>
                                          <p:spTgt spid="76"/>
                                        </p:tgtEl>
                                        <p:attrNameLst>
                                          <p:attrName>ppt_y</p:attrName>
                                        </p:attrNameLst>
                                      </p:cBhvr>
                                      <p:tavLst>
                                        <p:tav tm="0">
                                          <p:val>
                                            <p:strVal val="1+#ppt_h/2"/>
                                          </p:val>
                                        </p:tav>
                                        <p:tav tm="100000">
                                          <p:val>
                                            <p:strVal val="#ppt_y"/>
                                          </p:val>
                                        </p:tav>
                                      </p:tavLst>
                                    </p:anim>
                                  </p:childTnLst>
                                </p:cTn>
                              </p:par>
                              <p:par>
                                <p:cTn id="186" presetID="2" presetClass="entr" presetSubtype="4" fill="hold" grpId="0" nodeType="withEffect">
                                  <p:stCondLst>
                                    <p:cond delay="0"/>
                                  </p:stCondLst>
                                  <p:childTnLst>
                                    <p:set>
                                      <p:cBhvr>
                                        <p:cTn id="187" dur="1" fill="hold">
                                          <p:stCondLst>
                                            <p:cond delay="0"/>
                                          </p:stCondLst>
                                        </p:cTn>
                                        <p:tgtEl>
                                          <p:spTgt spid="77"/>
                                        </p:tgtEl>
                                        <p:attrNameLst>
                                          <p:attrName>style.visibility</p:attrName>
                                        </p:attrNameLst>
                                      </p:cBhvr>
                                      <p:to>
                                        <p:strVal val="visible"/>
                                      </p:to>
                                    </p:set>
                                    <p:anim calcmode="lin" valueType="num">
                                      <p:cBhvr additive="base">
                                        <p:cTn id="188" dur="500" fill="hold"/>
                                        <p:tgtEl>
                                          <p:spTgt spid="77"/>
                                        </p:tgtEl>
                                        <p:attrNameLst>
                                          <p:attrName>ppt_x</p:attrName>
                                        </p:attrNameLst>
                                      </p:cBhvr>
                                      <p:tavLst>
                                        <p:tav tm="0">
                                          <p:val>
                                            <p:strVal val="#ppt_x"/>
                                          </p:val>
                                        </p:tav>
                                        <p:tav tm="100000">
                                          <p:val>
                                            <p:strVal val="#ppt_x"/>
                                          </p:val>
                                        </p:tav>
                                      </p:tavLst>
                                    </p:anim>
                                    <p:anim calcmode="lin" valueType="num">
                                      <p:cBhvr additive="base">
                                        <p:cTn id="189"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 presetClass="entr" presetSubtype="4" fill="hold" grpId="0" nodeType="clickEffect">
                                  <p:stCondLst>
                                    <p:cond delay="0"/>
                                  </p:stCondLst>
                                  <p:childTnLst>
                                    <p:set>
                                      <p:cBhvr>
                                        <p:cTn id="193" dur="1" fill="hold">
                                          <p:stCondLst>
                                            <p:cond delay="0"/>
                                          </p:stCondLst>
                                        </p:cTn>
                                        <p:tgtEl>
                                          <p:spTgt spid="80"/>
                                        </p:tgtEl>
                                        <p:attrNameLst>
                                          <p:attrName>style.visibility</p:attrName>
                                        </p:attrNameLst>
                                      </p:cBhvr>
                                      <p:to>
                                        <p:strVal val="visible"/>
                                      </p:to>
                                    </p:set>
                                    <p:anim calcmode="lin" valueType="num">
                                      <p:cBhvr additive="base">
                                        <p:cTn id="194" dur="500" fill="hold"/>
                                        <p:tgtEl>
                                          <p:spTgt spid="80"/>
                                        </p:tgtEl>
                                        <p:attrNameLst>
                                          <p:attrName>ppt_x</p:attrName>
                                        </p:attrNameLst>
                                      </p:cBhvr>
                                      <p:tavLst>
                                        <p:tav tm="0">
                                          <p:val>
                                            <p:strVal val="#ppt_x"/>
                                          </p:val>
                                        </p:tav>
                                        <p:tav tm="100000">
                                          <p:val>
                                            <p:strVal val="#ppt_x"/>
                                          </p:val>
                                        </p:tav>
                                      </p:tavLst>
                                    </p:anim>
                                    <p:anim calcmode="lin" valueType="num">
                                      <p:cBhvr additive="base">
                                        <p:cTn id="195" dur="500" fill="hold"/>
                                        <p:tgtEl>
                                          <p:spTgt spid="80"/>
                                        </p:tgtEl>
                                        <p:attrNameLst>
                                          <p:attrName>ppt_y</p:attrName>
                                        </p:attrNameLst>
                                      </p:cBhvr>
                                      <p:tavLst>
                                        <p:tav tm="0">
                                          <p:val>
                                            <p:strVal val="1+#ppt_h/2"/>
                                          </p:val>
                                        </p:tav>
                                        <p:tav tm="100000">
                                          <p:val>
                                            <p:strVal val="#ppt_y"/>
                                          </p:val>
                                        </p:tav>
                                      </p:tavLst>
                                    </p:anim>
                                  </p:childTnLst>
                                </p:cTn>
                              </p:par>
                              <p:par>
                                <p:cTn id="196" presetID="2" presetClass="entr" presetSubtype="4" fill="hold" grpId="0" nodeType="withEffect">
                                  <p:stCondLst>
                                    <p:cond delay="0"/>
                                  </p:stCondLst>
                                  <p:childTnLst>
                                    <p:set>
                                      <p:cBhvr>
                                        <p:cTn id="197" dur="1" fill="hold">
                                          <p:stCondLst>
                                            <p:cond delay="0"/>
                                          </p:stCondLst>
                                        </p:cTn>
                                        <p:tgtEl>
                                          <p:spTgt spid="81"/>
                                        </p:tgtEl>
                                        <p:attrNameLst>
                                          <p:attrName>style.visibility</p:attrName>
                                        </p:attrNameLst>
                                      </p:cBhvr>
                                      <p:to>
                                        <p:strVal val="visible"/>
                                      </p:to>
                                    </p:set>
                                    <p:anim calcmode="lin" valueType="num">
                                      <p:cBhvr additive="base">
                                        <p:cTn id="198" dur="500" fill="hold"/>
                                        <p:tgtEl>
                                          <p:spTgt spid="81"/>
                                        </p:tgtEl>
                                        <p:attrNameLst>
                                          <p:attrName>ppt_x</p:attrName>
                                        </p:attrNameLst>
                                      </p:cBhvr>
                                      <p:tavLst>
                                        <p:tav tm="0">
                                          <p:val>
                                            <p:strVal val="#ppt_x"/>
                                          </p:val>
                                        </p:tav>
                                        <p:tav tm="100000">
                                          <p:val>
                                            <p:strVal val="#ppt_x"/>
                                          </p:val>
                                        </p:tav>
                                      </p:tavLst>
                                    </p:anim>
                                    <p:anim calcmode="lin" valueType="num">
                                      <p:cBhvr additive="base">
                                        <p:cTn id="199" dur="500" fill="hold"/>
                                        <p:tgtEl>
                                          <p:spTgt spid="81"/>
                                        </p:tgtEl>
                                        <p:attrNameLst>
                                          <p:attrName>ppt_y</p:attrName>
                                        </p:attrNameLst>
                                      </p:cBhvr>
                                      <p:tavLst>
                                        <p:tav tm="0">
                                          <p:val>
                                            <p:strVal val="1+#ppt_h/2"/>
                                          </p:val>
                                        </p:tav>
                                        <p:tav tm="100000">
                                          <p:val>
                                            <p:strVal val="#ppt_y"/>
                                          </p:val>
                                        </p:tav>
                                      </p:tavLst>
                                    </p:anim>
                                  </p:childTnLst>
                                </p:cTn>
                              </p:par>
                              <p:par>
                                <p:cTn id="200" presetID="2" presetClass="entr" presetSubtype="4" fill="hold" grpId="0" nodeType="withEffect">
                                  <p:stCondLst>
                                    <p:cond delay="0"/>
                                  </p:stCondLst>
                                  <p:childTnLst>
                                    <p:set>
                                      <p:cBhvr>
                                        <p:cTn id="201" dur="1" fill="hold">
                                          <p:stCondLst>
                                            <p:cond delay="0"/>
                                          </p:stCondLst>
                                        </p:cTn>
                                        <p:tgtEl>
                                          <p:spTgt spid="82"/>
                                        </p:tgtEl>
                                        <p:attrNameLst>
                                          <p:attrName>style.visibility</p:attrName>
                                        </p:attrNameLst>
                                      </p:cBhvr>
                                      <p:to>
                                        <p:strVal val="visible"/>
                                      </p:to>
                                    </p:set>
                                    <p:anim calcmode="lin" valueType="num">
                                      <p:cBhvr additive="base">
                                        <p:cTn id="202" dur="500" fill="hold"/>
                                        <p:tgtEl>
                                          <p:spTgt spid="82"/>
                                        </p:tgtEl>
                                        <p:attrNameLst>
                                          <p:attrName>ppt_x</p:attrName>
                                        </p:attrNameLst>
                                      </p:cBhvr>
                                      <p:tavLst>
                                        <p:tav tm="0">
                                          <p:val>
                                            <p:strVal val="#ppt_x"/>
                                          </p:val>
                                        </p:tav>
                                        <p:tav tm="100000">
                                          <p:val>
                                            <p:strVal val="#ppt_x"/>
                                          </p:val>
                                        </p:tav>
                                      </p:tavLst>
                                    </p:anim>
                                    <p:anim calcmode="lin" valueType="num">
                                      <p:cBhvr additive="base">
                                        <p:cTn id="203"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8" grpId="0"/>
      <p:bldP spid="30" grpId="0" animBg="1"/>
      <p:bldP spid="31" grpId="0" animBg="1"/>
      <p:bldP spid="32" grpId="0" animBg="1"/>
      <p:bldP spid="33" grpId="0" animBg="1"/>
      <p:bldP spid="34" grpId="0" animBg="1"/>
      <p:bldP spid="35" grpId="0" animBg="1"/>
      <p:bldP spid="36" grpId="0" animBg="1"/>
      <p:bldP spid="37" grpId="0" animBg="1"/>
      <p:bldP spid="38" grpId="0" animBg="1"/>
      <p:bldP spid="39" grpId="0"/>
      <p:bldP spid="44" grpId="0" animBg="1"/>
      <p:bldP spid="45" grpId="0" animBg="1"/>
      <p:bldP spid="46" grpId="0" animBg="1"/>
      <p:bldP spid="47" grpId="0"/>
      <p:bldP spid="50" grpId="0" animBg="1"/>
      <p:bldP spid="52" grpId="0" animBg="1"/>
      <p:bldP spid="54" grpId="0" animBg="1"/>
      <p:bldP spid="57" grpId="0" animBg="1"/>
      <p:bldP spid="58" grpId="0" animBg="1"/>
      <p:bldP spid="59" grpId="0" animBg="1"/>
      <p:bldP spid="60" grpId="0"/>
      <p:bldP spid="62" grpId="0" animBg="1"/>
      <p:bldP spid="63" grpId="0" animBg="1"/>
      <p:bldP spid="64" grpId="0" animBg="1"/>
      <p:bldP spid="65" grpId="0"/>
      <p:bldP spid="67" grpId="0" animBg="1"/>
      <p:bldP spid="68" grpId="0" animBg="1"/>
      <p:bldP spid="69" grpId="0" animBg="1"/>
      <p:bldP spid="70" grpId="0"/>
      <p:bldP spid="74" grpId="0" animBg="1"/>
      <p:bldP spid="75" grpId="0" animBg="1"/>
      <p:bldP spid="76" grpId="0" animBg="1"/>
      <p:bldP spid="77" grpId="0"/>
      <p:bldP spid="80" grpId="0" animBg="1"/>
      <p:bldP spid="81" grpId="0" animBg="1"/>
      <p:bldP spid="8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Daniel’s 70 weeks – Dan 9:24-27</a:t>
            </a:r>
          </a:p>
        </p:txBody>
      </p:sp>
      <p:sp>
        <p:nvSpPr>
          <p:cNvPr id="3" name="Content Placeholder 2"/>
          <p:cNvSpPr>
            <a:spLocks noGrp="1"/>
          </p:cNvSpPr>
          <p:nvPr>
            <p:ph idx="1"/>
          </p:nvPr>
        </p:nvSpPr>
        <p:spPr>
          <a:xfrm>
            <a:off x="1981200" y="2362201"/>
            <a:ext cx="8229600" cy="3763963"/>
          </a:xfrm>
        </p:spPr>
        <p:txBody>
          <a:bodyPr/>
          <a:lstStyle/>
          <a:p>
            <a:r>
              <a:rPr lang="en-US" dirty="0"/>
              <a:t>Literally “70 weeks of years”</a:t>
            </a:r>
          </a:p>
          <a:p>
            <a:r>
              <a:rPr lang="en-US" dirty="0"/>
              <a:t>Starts with command to rebuild Jerusalem</a:t>
            </a:r>
          </a:p>
          <a:p>
            <a:pPr lvl="1"/>
            <a:r>
              <a:rPr lang="en-US" dirty="0"/>
              <a:t>Not just return (i.e. end of Babylonian captivity)</a:t>
            </a:r>
          </a:p>
          <a:p>
            <a:pPr lvl="1"/>
            <a:r>
              <a:rPr lang="en-US" dirty="0"/>
              <a:t>Not just temple (i.e. Cyrus in 539 BC) – Ezra 1:1-4</a:t>
            </a:r>
          </a:p>
          <a:p>
            <a:pPr lvl="1"/>
            <a:r>
              <a:rPr lang="en-US" dirty="0"/>
              <a:t>Entire City – </a:t>
            </a:r>
            <a:r>
              <a:rPr lang="en-US" dirty="0" err="1"/>
              <a:t>Artaxerxes</a:t>
            </a:r>
            <a:r>
              <a:rPr lang="en-US" dirty="0"/>
              <a:t> </a:t>
            </a:r>
            <a:r>
              <a:rPr lang="en-US" dirty="0" err="1"/>
              <a:t>Longimanus</a:t>
            </a:r>
            <a:r>
              <a:rPr lang="en-US" dirty="0"/>
              <a:t> – </a:t>
            </a:r>
            <a:r>
              <a:rPr lang="en-US" dirty="0" err="1"/>
              <a:t>Neh</a:t>
            </a:r>
            <a:r>
              <a:rPr lang="en-US" dirty="0"/>
              <a:t> 2:1-8</a:t>
            </a:r>
          </a:p>
          <a:p>
            <a:pPr lvl="1"/>
            <a:r>
              <a:rPr lang="en-US" dirty="0"/>
              <a:t>Historians agree, </a:t>
            </a:r>
            <a:r>
              <a:rPr lang="en-US" dirty="0" err="1"/>
              <a:t>Artaxerxes</a:t>
            </a:r>
            <a:r>
              <a:rPr lang="en-US" dirty="0"/>
              <a:t> decree was in 445 BC</a:t>
            </a:r>
          </a:p>
          <a:p>
            <a:r>
              <a:rPr lang="en-US" dirty="0"/>
              <a:t>“Streets shall be rebuilt, and the wall”</a:t>
            </a:r>
          </a:p>
          <a:p>
            <a:pPr lvl="1"/>
            <a:r>
              <a:rPr lang="en-US" dirty="0"/>
              <a:t>Nehemiah describes the utter ruin – </a:t>
            </a:r>
            <a:r>
              <a:rPr lang="en-US" dirty="0" err="1"/>
              <a:t>Neh</a:t>
            </a:r>
            <a:r>
              <a:rPr lang="en-US" dirty="0"/>
              <a:t> 2:11-14</a:t>
            </a:r>
          </a:p>
        </p:txBody>
      </p:sp>
      <p:sp>
        <p:nvSpPr>
          <p:cNvPr id="4" name="Rectangle 3"/>
          <p:cNvSpPr/>
          <p:nvPr/>
        </p:nvSpPr>
        <p:spPr>
          <a:xfrm>
            <a:off x="2133600" y="1447800"/>
            <a:ext cx="7620000" cy="2286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70 weeks</a:t>
            </a:r>
          </a:p>
        </p:txBody>
      </p:sp>
      <p:sp>
        <p:nvSpPr>
          <p:cNvPr id="5" name="Rectangle 4"/>
          <p:cNvSpPr/>
          <p:nvPr/>
        </p:nvSpPr>
        <p:spPr>
          <a:xfrm>
            <a:off x="2133600" y="1676400"/>
            <a:ext cx="1066800" cy="228600"/>
          </a:xfrm>
          <a:prstGeom prst="rect">
            <a:avLst/>
          </a:prstGeom>
          <a:solidFill>
            <a:schemeClr val="accent3">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 weeks</a:t>
            </a:r>
          </a:p>
        </p:txBody>
      </p:sp>
      <p:sp>
        <p:nvSpPr>
          <p:cNvPr id="6" name="Rectangle 5"/>
          <p:cNvSpPr/>
          <p:nvPr/>
        </p:nvSpPr>
        <p:spPr>
          <a:xfrm>
            <a:off x="3200400" y="1676400"/>
            <a:ext cx="6400800" cy="228600"/>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62 weeks</a:t>
            </a:r>
          </a:p>
        </p:txBody>
      </p:sp>
      <p:sp>
        <p:nvSpPr>
          <p:cNvPr id="7" name="Rectangle 6"/>
          <p:cNvSpPr/>
          <p:nvPr/>
        </p:nvSpPr>
        <p:spPr>
          <a:xfrm>
            <a:off x="9601200" y="1676400"/>
            <a:ext cx="152400" cy="228600"/>
          </a:xfrm>
          <a:prstGeom prst="rect">
            <a:avLst/>
          </a:prstGeom>
          <a:solidFill>
            <a:schemeClr val="accent2">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815332" y="1600200"/>
            <a:ext cx="852669" cy="369332"/>
          </a:xfrm>
          <a:prstGeom prst="rect">
            <a:avLst/>
          </a:prstGeom>
          <a:noFill/>
        </p:spPr>
        <p:txBody>
          <a:bodyPr wrap="none" rtlCol="0">
            <a:spAutoFit/>
          </a:bodyPr>
          <a:lstStyle/>
          <a:p>
            <a:r>
              <a:rPr lang="en-US" dirty="0"/>
              <a:t>1 week</a:t>
            </a:r>
          </a:p>
        </p:txBody>
      </p:sp>
      <p:sp>
        <p:nvSpPr>
          <p:cNvPr id="16" name="TextBox 15"/>
          <p:cNvSpPr txBox="1"/>
          <p:nvPr/>
        </p:nvSpPr>
        <p:spPr>
          <a:xfrm>
            <a:off x="1828801" y="1905001"/>
            <a:ext cx="620683" cy="276999"/>
          </a:xfrm>
          <a:prstGeom prst="rect">
            <a:avLst/>
          </a:prstGeom>
          <a:noFill/>
        </p:spPr>
        <p:txBody>
          <a:bodyPr wrap="none" rtlCol="0">
            <a:spAutoFit/>
          </a:bodyPr>
          <a:lstStyle/>
          <a:p>
            <a:r>
              <a:rPr lang="en-US" sz="1200" dirty="0"/>
              <a:t>445 BC</a:t>
            </a:r>
          </a:p>
        </p:txBody>
      </p:sp>
      <p:cxnSp>
        <p:nvCxnSpPr>
          <p:cNvPr id="17" name="Straight Arrow Connector 16"/>
          <p:cNvCxnSpPr/>
          <p:nvPr/>
        </p:nvCxnSpPr>
        <p:spPr>
          <a:xfrm flipH="1">
            <a:off x="9677400" y="1792940"/>
            <a:ext cx="228600" cy="0"/>
          </a:xfrm>
          <a:prstGeom prst="straightConnector1">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wipe(down)">
                                      <p:cBhvr>
                                        <p:cTn id="40" dur="500"/>
                                        <p:tgtEl>
                                          <p:spTgt spid="3">
                                            <p:txEl>
                                              <p:pRg st="6" end="6"/>
                                            </p:txEl>
                                          </p:spTgt>
                                        </p:tgtEl>
                                      </p:cBhvr>
                                    </p:animEffect>
                                  </p:childTnLst>
                                </p:cTn>
                              </p:par>
                              <p:par>
                                <p:cTn id="41" presetID="22" presetClass="entr" presetSubtype="4"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wipe(down)">
                                      <p:cBhvr>
                                        <p:cTn id="4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Daniel’s 70 weeks – Dan 9:24-27</a:t>
            </a:r>
          </a:p>
        </p:txBody>
      </p:sp>
      <p:sp>
        <p:nvSpPr>
          <p:cNvPr id="3" name="Content Placeholder 2"/>
          <p:cNvSpPr>
            <a:spLocks noGrp="1"/>
          </p:cNvSpPr>
          <p:nvPr>
            <p:ph idx="1"/>
          </p:nvPr>
        </p:nvSpPr>
        <p:spPr>
          <a:xfrm>
            <a:off x="1981200" y="2819401"/>
            <a:ext cx="8229600" cy="3306763"/>
          </a:xfrm>
        </p:spPr>
        <p:txBody>
          <a:bodyPr/>
          <a:lstStyle/>
          <a:p>
            <a:r>
              <a:rPr lang="en-US" dirty="0"/>
              <a:t>After 62 weeks, Messiah is cut off</a:t>
            </a:r>
          </a:p>
          <a:p>
            <a:pPr lvl="1"/>
            <a:r>
              <a:rPr lang="en-US" dirty="0"/>
              <a:t>Jewish years are 360 days</a:t>
            </a:r>
          </a:p>
          <a:p>
            <a:pPr lvl="1"/>
            <a:r>
              <a:rPr lang="en-US" dirty="0"/>
              <a:t>483 Jewish years (69x7) = 476 Gregorian years</a:t>
            </a:r>
          </a:p>
          <a:p>
            <a:pPr lvl="1"/>
            <a:r>
              <a:rPr lang="en-US" dirty="0"/>
              <a:t>End of the 62 weeks is 31 AD</a:t>
            </a:r>
          </a:p>
          <a:p>
            <a:r>
              <a:rPr lang="en-US" dirty="0"/>
              <a:t>70</a:t>
            </a:r>
            <a:r>
              <a:rPr lang="en-US" baseline="30000" dirty="0"/>
              <a:t>th</a:t>
            </a:r>
            <a:r>
              <a:rPr lang="en-US" dirty="0"/>
              <a:t> week is yet to come – the Great Tribulation</a:t>
            </a:r>
          </a:p>
        </p:txBody>
      </p:sp>
      <p:sp>
        <p:nvSpPr>
          <p:cNvPr id="4" name="Rectangle 3"/>
          <p:cNvSpPr/>
          <p:nvPr/>
        </p:nvSpPr>
        <p:spPr>
          <a:xfrm>
            <a:off x="2133600" y="1447800"/>
            <a:ext cx="7620000" cy="2286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70 weeks</a:t>
            </a:r>
          </a:p>
        </p:txBody>
      </p:sp>
      <p:sp>
        <p:nvSpPr>
          <p:cNvPr id="5" name="Rectangle 4"/>
          <p:cNvSpPr/>
          <p:nvPr/>
        </p:nvSpPr>
        <p:spPr>
          <a:xfrm>
            <a:off x="2133600" y="1676400"/>
            <a:ext cx="1066800" cy="228600"/>
          </a:xfrm>
          <a:prstGeom prst="rect">
            <a:avLst/>
          </a:prstGeom>
          <a:solidFill>
            <a:schemeClr val="accent3">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 weeks</a:t>
            </a:r>
          </a:p>
        </p:txBody>
      </p:sp>
      <p:sp>
        <p:nvSpPr>
          <p:cNvPr id="6" name="Rectangle 5"/>
          <p:cNvSpPr/>
          <p:nvPr/>
        </p:nvSpPr>
        <p:spPr>
          <a:xfrm>
            <a:off x="3200400" y="1676400"/>
            <a:ext cx="6400800" cy="228600"/>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62 weeks</a:t>
            </a:r>
          </a:p>
        </p:txBody>
      </p:sp>
      <p:sp>
        <p:nvSpPr>
          <p:cNvPr id="7" name="Rectangle 6"/>
          <p:cNvSpPr/>
          <p:nvPr/>
        </p:nvSpPr>
        <p:spPr>
          <a:xfrm>
            <a:off x="9601200" y="1676400"/>
            <a:ext cx="152400" cy="228600"/>
          </a:xfrm>
          <a:prstGeom prst="rect">
            <a:avLst/>
          </a:prstGeom>
          <a:solidFill>
            <a:schemeClr val="accent2">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815332" y="1600200"/>
            <a:ext cx="852669" cy="369332"/>
          </a:xfrm>
          <a:prstGeom prst="rect">
            <a:avLst/>
          </a:prstGeom>
          <a:noFill/>
        </p:spPr>
        <p:txBody>
          <a:bodyPr wrap="none" rtlCol="0">
            <a:spAutoFit/>
          </a:bodyPr>
          <a:lstStyle/>
          <a:p>
            <a:r>
              <a:rPr lang="en-US" dirty="0"/>
              <a:t>1 week</a:t>
            </a:r>
          </a:p>
        </p:txBody>
      </p:sp>
      <p:sp>
        <p:nvSpPr>
          <p:cNvPr id="9" name="TextBox 8"/>
          <p:cNvSpPr txBox="1"/>
          <p:nvPr/>
        </p:nvSpPr>
        <p:spPr>
          <a:xfrm>
            <a:off x="1828801" y="1905001"/>
            <a:ext cx="620683" cy="276999"/>
          </a:xfrm>
          <a:prstGeom prst="rect">
            <a:avLst/>
          </a:prstGeom>
          <a:noFill/>
        </p:spPr>
        <p:txBody>
          <a:bodyPr wrap="none" rtlCol="0">
            <a:spAutoFit/>
          </a:bodyPr>
          <a:lstStyle/>
          <a:p>
            <a:r>
              <a:rPr lang="en-US" sz="1200" dirty="0"/>
              <a:t>445 BC</a:t>
            </a:r>
          </a:p>
        </p:txBody>
      </p:sp>
      <p:cxnSp>
        <p:nvCxnSpPr>
          <p:cNvPr id="11" name="Straight Arrow Connector 10"/>
          <p:cNvCxnSpPr/>
          <p:nvPr/>
        </p:nvCxnSpPr>
        <p:spPr>
          <a:xfrm flipH="1">
            <a:off x="9677400" y="1792940"/>
            <a:ext cx="228600" cy="0"/>
          </a:xfrm>
          <a:prstGeom prst="straightConnector1">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296400" y="1905001"/>
            <a:ext cx="561372" cy="276999"/>
          </a:xfrm>
          <a:prstGeom prst="rect">
            <a:avLst/>
          </a:prstGeom>
          <a:noFill/>
        </p:spPr>
        <p:txBody>
          <a:bodyPr wrap="none" rtlCol="0">
            <a:spAutoFit/>
          </a:bodyPr>
          <a:lstStyle/>
          <a:p>
            <a:r>
              <a:rPr lang="en-US" sz="1200" dirty="0"/>
              <a:t>31 AD</a:t>
            </a:r>
          </a:p>
        </p:txBody>
      </p:sp>
      <p:sp>
        <p:nvSpPr>
          <p:cNvPr id="13" name="TextBox 12"/>
          <p:cNvSpPr txBox="1"/>
          <p:nvPr/>
        </p:nvSpPr>
        <p:spPr>
          <a:xfrm>
            <a:off x="1570356" y="5943601"/>
            <a:ext cx="8945244" cy="830997"/>
          </a:xfrm>
          <a:prstGeom prst="rect">
            <a:avLst/>
          </a:prstGeom>
          <a:solidFill>
            <a:srgbClr val="92D050"/>
          </a:solidFill>
          <a:ln>
            <a:solidFill>
              <a:schemeClr val="tx1"/>
            </a:solidFill>
          </a:ln>
        </p:spPr>
        <p:txBody>
          <a:bodyPr wrap="square" rtlCol="0">
            <a:spAutoFit/>
          </a:bodyPr>
          <a:lstStyle/>
          <a:p>
            <a:pPr algn="ctr"/>
            <a:r>
              <a:rPr lang="en-US" sz="2400" dirty="0"/>
              <a:t>This is why the Jews reject Daniel as a Prophet – This is the clearest prophecy indicating Christ is the Messiah!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lide(fromBottom)">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lide(fromBottom)">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lide(fromBottom)">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lide(fromBottom)">
                                      <p:cBhvr>
                                        <p:cTn id="27" dur="500"/>
                                        <p:tgtEl>
                                          <p:spTgt spid="3">
                                            <p:txEl>
                                              <p:pRg st="4" end="4"/>
                                            </p:txEl>
                                          </p:spTgt>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slide(fromBottom)">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 calcmode="lin" valueType="num">
                                      <p:cBhvr>
                                        <p:cTn id="37" dur="500" fill="hold"/>
                                        <p:tgtEl>
                                          <p:spTgt spid="13"/>
                                        </p:tgtEl>
                                        <p:attrNameLst>
                                          <p:attrName>style.rotation</p:attrName>
                                        </p:attrNameLst>
                                      </p:cBhvr>
                                      <p:tavLst>
                                        <p:tav tm="0">
                                          <p:val>
                                            <p:fltVal val="360"/>
                                          </p:val>
                                        </p:tav>
                                        <p:tav tm="100000">
                                          <p:val>
                                            <p:fltVal val="0"/>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8C320-3693-0277-796B-C05D3B2341E3}"/>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F3D95FC3-4DF5-CD6A-F5CE-636DABCC8CA7}"/>
              </a:ext>
            </a:extLst>
          </p:cNvPr>
          <p:cNvSpPr>
            <a:spLocks noGrp="1"/>
          </p:cNvSpPr>
          <p:nvPr>
            <p:ph idx="1"/>
          </p:nvPr>
        </p:nvSpPr>
        <p:spPr/>
        <p:txBody>
          <a:bodyPr/>
          <a:lstStyle/>
          <a:p>
            <a:r>
              <a:rPr lang="en-US" dirty="0"/>
              <a:t>Ezra, Nehemiah, and Esther</a:t>
            </a:r>
          </a:p>
          <a:p>
            <a:r>
              <a:rPr lang="en-US" dirty="0"/>
              <a:t>100% accurate prophecies of Daniel</a:t>
            </a:r>
          </a:p>
          <a:p>
            <a:r>
              <a:rPr lang="en-US" dirty="0"/>
              <a:t>Intertestamental Witness – God </a:t>
            </a:r>
            <a:r>
              <a:rPr lang="en-US"/>
              <a:t>preparing for The Way</a:t>
            </a:r>
            <a:endParaRPr lang="en-US" dirty="0"/>
          </a:p>
        </p:txBody>
      </p:sp>
    </p:spTree>
    <p:extLst>
      <p:ext uri="{BB962C8B-B14F-4D97-AF65-F5344CB8AC3E}">
        <p14:creationId xmlns:p14="http://schemas.microsoft.com/office/powerpoint/2010/main" val="3290897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D3DA2-819B-0544-E24C-850C6D006C7A}"/>
              </a:ext>
            </a:extLst>
          </p:cNvPr>
          <p:cNvSpPr>
            <a:spLocks noGrp="1"/>
          </p:cNvSpPr>
          <p:nvPr>
            <p:ph type="ctrTitle"/>
          </p:nvPr>
        </p:nvSpPr>
        <p:spPr>
          <a:xfrm>
            <a:off x="2281881" y="4272692"/>
            <a:ext cx="9144000" cy="2387600"/>
          </a:xfrm>
        </p:spPr>
        <p:txBody>
          <a:bodyPr/>
          <a:lstStyle/>
          <a:p>
            <a:r>
              <a:rPr lang="en-US" b="1" dirty="0"/>
              <a:t>Septuagint</a:t>
            </a:r>
            <a:r>
              <a:rPr lang="en-US" dirty="0"/>
              <a:t> (</a:t>
            </a:r>
            <a:r>
              <a:rPr lang="en-US" b="1" dirty="0"/>
              <a:t>LXX</a:t>
            </a:r>
            <a:r>
              <a:rPr lang="en-US" dirty="0"/>
              <a:t>) and </a:t>
            </a:r>
            <a:br>
              <a:rPr lang="en-US" dirty="0"/>
            </a:br>
            <a:r>
              <a:rPr lang="en-US" b="1" dirty="0"/>
              <a:t>Judah Maccabees  </a:t>
            </a:r>
          </a:p>
        </p:txBody>
      </p:sp>
      <p:sp>
        <p:nvSpPr>
          <p:cNvPr id="3" name="Subtitle 2">
            <a:extLst>
              <a:ext uri="{FF2B5EF4-FFF2-40B4-BE49-F238E27FC236}">
                <a16:creationId xmlns:a16="http://schemas.microsoft.com/office/drawing/2014/main" id="{94473087-DDEE-C36C-910B-6951DB5BF59A}"/>
              </a:ext>
            </a:extLst>
          </p:cNvPr>
          <p:cNvSpPr>
            <a:spLocks noGrp="1"/>
          </p:cNvSpPr>
          <p:nvPr>
            <p:ph type="subTitle" idx="1"/>
          </p:nvPr>
        </p:nvSpPr>
        <p:spPr>
          <a:xfrm>
            <a:off x="626076" y="1388389"/>
            <a:ext cx="5206314" cy="804592"/>
          </a:xfrm>
        </p:spPr>
        <p:txBody>
          <a:bodyPr>
            <a:normAutofit/>
          </a:bodyPr>
          <a:lstStyle/>
          <a:p>
            <a:r>
              <a:rPr lang="en-US" sz="3200" b="1" dirty="0"/>
              <a:t>Intertestamental Witness</a:t>
            </a:r>
          </a:p>
        </p:txBody>
      </p:sp>
      <p:pic>
        <p:nvPicPr>
          <p:cNvPr id="2050" name="Picture 2">
            <a:extLst>
              <a:ext uri="{FF2B5EF4-FFF2-40B4-BE49-F238E27FC236}">
                <a16:creationId xmlns:a16="http://schemas.microsoft.com/office/drawing/2014/main" id="{985C56C9-DDB9-205C-E1E2-3F84E2572E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2303" y="11327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132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186944C-5669-0C9A-BA10-7DA8709A8E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8629" y="0"/>
            <a:ext cx="3911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1A6E83A2-D002-BAC5-BB36-4FE2BBBFEEDC}"/>
              </a:ext>
            </a:extLst>
          </p:cNvPr>
          <p:cNvSpPr txBox="1">
            <a:spLocks/>
          </p:cNvSpPr>
          <p:nvPr/>
        </p:nvSpPr>
        <p:spPr>
          <a:xfrm>
            <a:off x="852791" y="440548"/>
            <a:ext cx="7101192" cy="80459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u="sng" dirty="0"/>
              <a:t>LXX – Greek translation of the OT </a:t>
            </a:r>
          </a:p>
          <a:p>
            <a:pPr marL="0" indent="0" algn="ctr">
              <a:buNone/>
            </a:pPr>
            <a:r>
              <a:rPr lang="en-US" sz="3200" b="1" dirty="0">
                <a:solidFill>
                  <a:schemeClr val="accent1">
                    <a:lumMod val="75000"/>
                  </a:schemeClr>
                </a:solidFill>
              </a:rPr>
              <a:t>Most important translation</a:t>
            </a:r>
          </a:p>
        </p:txBody>
      </p:sp>
      <p:sp>
        <p:nvSpPr>
          <p:cNvPr id="3" name="Subtitle 2">
            <a:extLst>
              <a:ext uri="{FF2B5EF4-FFF2-40B4-BE49-F238E27FC236}">
                <a16:creationId xmlns:a16="http://schemas.microsoft.com/office/drawing/2014/main" id="{5E8BEB34-2874-391A-43EF-9A86306C1C5D}"/>
              </a:ext>
            </a:extLst>
          </p:cNvPr>
          <p:cNvSpPr txBox="1">
            <a:spLocks/>
          </p:cNvSpPr>
          <p:nvPr/>
        </p:nvSpPr>
        <p:spPr>
          <a:xfrm>
            <a:off x="1556951" y="1685688"/>
            <a:ext cx="6886658" cy="453388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King of Egypt - requested translation </a:t>
            </a:r>
          </a:p>
          <a:p>
            <a:pPr marL="0" indent="0" algn="ctr">
              <a:buNone/>
            </a:pPr>
            <a:r>
              <a:rPr lang="en-US" b="1" dirty="0">
                <a:solidFill>
                  <a:schemeClr val="accent1">
                    <a:lumMod val="75000"/>
                  </a:schemeClr>
                </a:solidFill>
              </a:rPr>
              <a:t>Ptolemy II </a:t>
            </a:r>
            <a:r>
              <a:rPr lang="en-US" b="1" dirty="0"/>
              <a:t>– 285-247 BC </a:t>
            </a:r>
          </a:p>
          <a:p>
            <a:pPr marL="0" indent="0" algn="ctr">
              <a:buNone/>
            </a:pPr>
            <a:r>
              <a:rPr lang="en-US" sz="3200" b="1" dirty="0"/>
              <a:t>72 scribes in Alexandria</a:t>
            </a:r>
          </a:p>
          <a:p>
            <a:pPr marL="0" indent="0">
              <a:buNone/>
            </a:pPr>
            <a:endParaRPr lang="en-US" sz="3200" b="1" dirty="0"/>
          </a:p>
          <a:p>
            <a:pPr marL="0" indent="0">
              <a:buNone/>
            </a:pPr>
            <a:r>
              <a:rPr lang="en-US" sz="3200" b="1" dirty="0"/>
              <a:t>OT </a:t>
            </a:r>
            <a:r>
              <a:rPr lang="en-US" sz="3200" b="1" dirty="0">
                <a:solidFill>
                  <a:schemeClr val="accent1">
                    <a:lumMod val="75000"/>
                  </a:schemeClr>
                </a:solidFill>
              </a:rPr>
              <a:t>available</a:t>
            </a:r>
            <a:r>
              <a:rPr lang="en-US" sz="3200" b="1" dirty="0"/>
              <a:t> to </a:t>
            </a:r>
            <a:r>
              <a:rPr lang="en-US" sz="3200" b="1" u="sng" dirty="0"/>
              <a:t>Jews</a:t>
            </a:r>
            <a:r>
              <a:rPr lang="en-US" sz="3200" b="1" dirty="0"/>
              <a:t> </a:t>
            </a:r>
          </a:p>
          <a:p>
            <a:pPr lvl="1"/>
            <a:r>
              <a:rPr lang="en-US" sz="2800" b="1" dirty="0"/>
              <a:t>few could speak Hebrew</a:t>
            </a:r>
          </a:p>
          <a:p>
            <a:pPr lvl="1"/>
            <a:r>
              <a:rPr lang="en-US" sz="2800" b="1" dirty="0"/>
              <a:t>fewer could read</a:t>
            </a:r>
          </a:p>
          <a:p>
            <a:pPr marL="0" indent="0">
              <a:buNone/>
            </a:pPr>
            <a:r>
              <a:rPr lang="en-US" sz="3200" b="1" dirty="0"/>
              <a:t>OT </a:t>
            </a:r>
            <a:r>
              <a:rPr lang="en-US" sz="3200" b="1" dirty="0">
                <a:solidFill>
                  <a:schemeClr val="accent1">
                    <a:lumMod val="75000"/>
                  </a:schemeClr>
                </a:solidFill>
              </a:rPr>
              <a:t>available</a:t>
            </a:r>
            <a:r>
              <a:rPr lang="en-US" sz="3200" b="1" dirty="0"/>
              <a:t> to </a:t>
            </a:r>
            <a:r>
              <a:rPr lang="en-US" sz="3200" b="1" u="sng" dirty="0"/>
              <a:t>Gentiles</a:t>
            </a:r>
            <a:r>
              <a:rPr lang="en-US" sz="3200" b="1" dirty="0"/>
              <a:t> </a:t>
            </a:r>
          </a:p>
          <a:p>
            <a:pPr lvl="1"/>
            <a:r>
              <a:rPr lang="en-US" sz="2800" b="1" dirty="0"/>
              <a:t>Desire without ability to learn</a:t>
            </a:r>
          </a:p>
        </p:txBody>
      </p:sp>
    </p:spTree>
    <p:extLst>
      <p:ext uri="{BB962C8B-B14F-4D97-AF65-F5344CB8AC3E}">
        <p14:creationId xmlns:p14="http://schemas.microsoft.com/office/powerpoint/2010/main" val="134523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186944C-5669-0C9A-BA10-7DA8709A8E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0478" y="0"/>
            <a:ext cx="3911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1A6E83A2-D002-BAC5-BB36-4FE2BBBFEEDC}"/>
              </a:ext>
            </a:extLst>
          </p:cNvPr>
          <p:cNvSpPr txBox="1">
            <a:spLocks/>
          </p:cNvSpPr>
          <p:nvPr/>
        </p:nvSpPr>
        <p:spPr>
          <a:xfrm>
            <a:off x="872776" y="415834"/>
            <a:ext cx="7101192" cy="804592"/>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Septuagint (LXX)   </a:t>
            </a:r>
            <a:r>
              <a:rPr lang="en-US" sz="3200" b="1" u="sng" dirty="0"/>
              <a:t>Greek translation of the OT </a:t>
            </a:r>
          </a:p>
          <a:p>
            <a:pPr marL="0" indent="0" algn="ctr">
              <a:buNone/>
            </a:pPr>
            <a:r>
              <a:rPr lang="en-US" sz="3400" b="1" dirty="0">
                <a:solidFill>
                  <a:schemeClr val="accent1">
                    <a:lumMod val="75000"/>
                  </a:schemeClr>
                </a:solidFill>
              </a:rPr>
              <a:t>Quoted by our </a:t>
            </a:r>
            <a:r>
              <a:rPr lang="en-US" sz="4000" b="1" dirty="0">
                <a:solidFill>
                  <a:schemeClr val="accent1">
                    <a:lumMod val="75000"/>
                  </a:schemeClr>
                </a:solidFill>
              </a:rPr>
              <a:t>Lord Jesus, NT Writers, &amp; NT Church </a:t>
            </a:r>
            <a:endParaRPr lang="en-US" sz="3200" b="1" dirty="0">
              <a:solidFill>
                <a:schemeClr val="accent1">
                  <a:lumMod val="75000"/>
                </a:schemeClr>
              </a:solidFill>
            </a:endParaRPr>
          </a:p>
        </p:txBody>
      </p:sp>
      <p:sp>
        <p:nvSpPr>
          <p:cNvPr id="3" name="Subtitle 2">
            <a:extLst>
              <a:ext uri="{FF2B5EF4-FFF2-40B4-BE49-F238E27FC236}">
                <a16:creationId xmlns:a16="http://schemas.microsoft.com/office/drawing/2014/main" id="{5E8BEB34-2874-391A-43EF-9A86306C1C5D}"/>
              </a:ext>
            </a:extLst>
          </p:cNvPr>
          <p:cNvSpPr txBox="1">
            <a:spLocks/>
          </p:cNvSpPr>
          <p:nvPr/>
        </p:nvSpPr>
        <p:spPr>
          <a:xfrm>
            <a:off x="650789" y="1383957"/>
            <a:ext cx="7949514" cy="477487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LXX = quoted by our Lord Jesus and NT Writers</a:t>
            </a:r>
          </a:p>
          <a:p>
            <a:pPr marL="457200" lvl="1" indent="0">
              <a:buNone/>
            </a:pPr>
            <a:r>
              <a:rPr lang="en-US" b="1" baseline="30000" dirty="0"/>
              <a:t>2</a:t>
            </a:r>
            <a:r>
              <a:rPr lang="en-US" b="1" dirty="0"/>
              <a:t>The Pharisees came and asked Him “Is it lawful for a man to divorce his wife?” testing Him… </a:t>
            </a:r>
            <a:r>
              <a:rPr lang="en-US" b="1" baseline="30000" dirty="0"/>
              <a:t>5</a:t>
            </a:r>
            <a:r>
              <a:rPr lang="en-US" b="1" dirty="0"/>
              <a:t>And Jesus answered and said to them…</a:t>
            </a:r>
            <a:r>
              <a:rPr lang="en-US" b="1" baseline="30000" dirty="0"/>
              <a:t>6</a:t>
            </a:r>
            <a:r>
              <a:rPr lang="en-US" b="1" dirty="0"/>
              <a:t>But from the beginning of the creation, God ‘made them male and female’. </a:t>
            </a:r>
            <a:r>
              <a:rPr lang="en-US" b="1" baseline="30000" dirty="0"/>
              <a:t>7 </a:t>
            </a:r>
            <a:r>
              <a:rPr lang="en-US" b="1" dirty="0"/>
              <a:t>‘For this reason a man shall leave his father and mother and be joined to his wife,  </a:t>
            </a:r>
            <a:r>
              <a:rPr lang="en-US" b="1" baseline="30000" dirty="0"/>
              <a:t>8</a:t>
            </a:r>
            <a:r>
              <a:rPr lang="en-US" b="1" dirty="0"/>
              <a:t>and the </a:t>
            </a:r>
            <a:r>
              <a:rPr lang="en-US" b="1" u="sng" dirty="0">
                <a:solidFill>
                  <a:schemeClr val="accent1">
                    <a:lumMod val="75000"/>
                  </a:schemeClr>
                </a:solidFill>
              </a:rPr>
              <a:t>two</a:t>
            </a:r>
            <a:r>
              <a:rPr lang="en-US" b="1" dirty="0"/>
              <a:t> shall become one flesh. </a:t>
            </a:r>
            <a:r>
              <a:rPr lang="en-US" b="1" baseline="30000" dirty="0"/>
              <a:t>10</a:t>
            </a:r>
            <a:r>
              <a:rPr lang="en-US" b="1" dirty="0"/>
              <a:t>Therefore, what God has joined together let no man separate.”  (Mk 10:2-10), </a:t>
            </a:r>
          </a:p>
          <a:p>
            <a:pPr marL="0" indent="0" algn="r">
              <a:buNone/>
            </a:pPr>
            <a:r>
              <a:rPr lang="en-US" sz="2400" b="1" dirty="0"/>
              <a:t>Hebrew says “</a:t>
            </a:r>
            <a:r>
              <a:rPr lang="en-US" sz="2400" b="1" dirty="0">
                <a:solidFill>
                  <a:schemeClr val="accent1">
                    <a:lumMod val="75000"/>
                  </a:schemeClr>
                </a:solidFill>
              </a:rPr>
              <a:t>they</a:t>
            </a:r>
            <a:r>
              <a:rPr lang="en-US" sz="2400" b="1" dirty="0"/>
              <a:t>” LXX says ‘</a:t>
            </a:r>
            <a:r>
              <a:rPr lang="en-US" sz="2400" b="1" dirty="0">
                <a:solidFill>
                  <a:schemeClr val="accent1">
                    <a:lumMod val="75000"/>
                  </a:schemeClr>
                </a:solidFill>
              </a:rPr>
              <a:t>two’</a:t>
            </a:r>
            <a:r>
              <a:rPr lang="en-US" sz="2400" b="1" dirty="0"/>
              <a:t> eliminates polygamy</a:t>
            </a:r>
            <a:r>
              <a:rPr lang="en-US" b="1" dirty="0"/>
              <a:t>.    </a:t>
            </a:r>
          </a:p>
          <a:p>
            <a:pPr marL="0" indent="0">
              <a:buNone/>
            </a:pPr>
            <a:endParaRPr lang="en-US" b="1" dirty="0"/>
          </a:p>
          <a:p>
            <a:r>
              <a:rPr lang="en-US" sz="3200" b="1" dirty="0"/>
              <a:t>170 </a:t>
            </a:r>
            <a:r>
              <a:rPr lang="en-US" b="1" dirty="0"/>
              <a:t>of the </a:t>
            </a:r>
            <a:r>
              <a:rPr lang="en-US" sz="3200" b="1" dirty="0"/>
              <a:t>283 NT direct quotes </a:t>
            </a:r>
            <a:r>
              <a:rPr lang="en-US" b="1" dirty="0"/>
              <a:t>of the </a:t>
            </a:r>
            <a:r>
              <a:rPr lang="en-US" sz="3200" b="1" dirty="0"/>
              <a:t>OT </a:t>
            </a:r>
            <a:r>
              <a:rPr lang="en-US" b="1" dirty="0"/>
              <a:t>are from </a:t>
            </a:r>
            <a:r>
              <a:rPr lang="en-US" sz="3200" b="1" dirty="0"/>
              <a:t>LXX </a:t>
            </a:r>
            <a:r>
              <a:rPr lang="en-US" b="1" dirty="0"/>
              <a:t> that’s </a:t>
            </a:r>
            <a:r>
              <a:rPr lang="en-US" sz="3200" b="1" dirty="0">
                <a:solidFill>
                  <a:schemeClr val="accent1">
                    <a:lumMod val="75000"/>
                  </a:schemeClr>
                </a:solidFill>
              </a:rPr>
              <a:t>60% [170/283].   </a:t>
            </a:r>
          </a:p>
          <a:p>
            <a:endParaRPr lang="en-US" sz="3200" b="1" dirty="0">
              <a:solidFill>
                <a:schemeClr val="accent1">
                  <a:lumMod val="75000"/>
                </a:schemeClr>
              </a:solidFill>
            </a:endParaRPr>
          </a:p>
          <a:p>
            <a:r>
              <a:rPr lang="en-US" sz="3200" b="1" dirty="0"/>
              <a:t>LXX was the OT Bible of the Early Church </a:t>
            </a:r>
          </a:p>
          <a:p>
            <a:pPr lvl="1"/>
            <a:r>
              <a:rPr lang="en-US" b="1" dirty="0"/>
              <a:t>Extensively used both Jews &amp; Gentiles</a:t>
            </a:r>
          </a:p>
          <a:p>
            <a:endParaRPr lang="en-US" sz="3200" b="1" dirty="0"/>
          </a:p>
        </p:txBody>
      </p:sp>
    </p:spTree>
    <p:extLst>
      <p:ext uri="{BB962C8B-B14F-4D97-AF65-F5344CB8AC3E}">
        <p14:creationId xmlns:p14="http://schemas.microsoft.com/office/powerpoint/2010/main" val="2707477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8C4B3-0557-9BC1-F556-11D3EA6E62A8}"/>
              </a:ext>
            </a:extLst>
          </p:cNvPr>
          <p:cNvSpPr>
            <a:spLocks noGrp="1"/>
          </p:cNvSpPr>
          <p:nvPr>
            <p:ph type="ctrTitle"/>
          </p:nvPr>
        </p:nvSpPr>
        <p:spPr>
          <a:xfrm>
            <a:off x="643468" y="643467"/>
            <a:ext cx="5238348" cy="4567137"/>
          </a:xfrm>
        </p:spPr>
        <p:txBody>
          <a:bodyPr>
            <a:normAutofit/>
          </a:bodyPr>
          <a:lstStyle/>
          <a:p>
            <a:r>
              <a:rPr lang="en-US" sz="4400" b="1" dirty="0"/>
              <a:t>Alexander the Great </a:t>
            </a:r>
            <a:br>
              <a:rPr lang="en-US" sz="4400" dirty="0"/>
            </a:br>
            <a:r>
              <a:rPr lang="en-US" sz="4400" dirty="0"/>
              <a:t>356 – 323 BC </a:t>
            </a:r>
            <a:br>
              <a:rPr lang="en-US" sz="4400" dirty="0"/>
            </a:br>
            <a:r>
              <a:rPr lang="en-US" sz="4400" dirty="0"/>
              <a:t>Lived 32 yrs.</a:t>
            </a:r>
            <a:br>
              <a:rPr lang="en-US" sz="4400" dirty="0"/>
            </a:br>
            <a:r>
              <a:rPr lang="en-US" sz="4400" dirty="0"/>
              <a:t>Reigned  13 yrs. </a:t>
            </a:r>
            <a:br>
              <a:rPr lang="en-US" sz="4400" dirty="0"/>
            </a:br>
            <a:r>
              <a:rPr lang="en-US" sz="4400" dirty="0"/>
              <a:t>(336-323) </a:t>
            </a:r>
            <a:br>
              <a:rPr lang="en-US" sz="4400" dirty="0"/>
            </a:br>
            <a:endParaRPr lang="en-US" sz="4400" dirty="0"/>
          </a:p>
        </p:txBody>
      </p:sp>
      <p:pic>
        <p:nvPicPr>
          <p:cNvPr id="1026" name="Picture 2" descr="Map&#10;&#10;Description automatically generated">
            <a:extLst>
              <a:ext uri="{FF2B5EF4-FFF2-40B4-BE49-F238E27FC236}">
                <a16:creationId xmlns:a16="http://schemas.microsoft.com/office/drawing/2014/main" id="{16E543A1-D03C-771B-8B52-16423C318A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266" r="-2" b="4759"/>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069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9225F1D-F68D-E0F4-1D88-AD4FE1122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72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A6BD83-75B5-232B-C9C7-EE9671A679D5}"/>
              </a:ext>
            </a:extLst>
          </p:cNvPr>
          <p:cNvSpPr txBox="1"/>
          <p:nvPr/>
        </p:nvSpPr>
        <p:spPr>
          <a:xfrm>
            <a:off x="1524000" y="984075"/>
            <a:ext cx="7949514" cy="1384995"/>
          </a:xfrm>
          <a:prstGeom prst="rect">
            <a:avLst/>
          </a:prstGeom>
          <a:noFill/>
        </p:spPr>
        <p:txBody>
          <a:bodyPr wrap="square">
            <a:spAutoFit/>
          </a:bodyPr>
          <a:lstStyle/>
          <a:p>
            <a:r>
              <a:rPr lang="en-US" sz="2800" b="1" i="0" dirty="0">
                <a:solidFill>
                  <a:srgbClr val="1A1A1A"/>
                </a:solidFill>
                <a:effectLst/>
                <a:latin typeface="Georgia" panose="02040502050405020303" pitchFamily="18" charset="0"/>
              </a:rPr>
              <a:t>Antiochus IV Epiphanes</a:t>
            </a:r>
            <a:r>
              <a:rPr lang="en-US" sz="2800" b="0" i="0" dirty="0">
                <a:solidFill>
                  <a:srgbClr val="1A1A1A"/>
                </a:solidFill>
                <a:effectLst/>
                <a:latin typeface="Georgia" panose="02040502050405020303" pitchFamily="18" charset="0"/>
              </a:rPr>
              <a:t>, (Greek: “God Manifest”) also called </a:t>
            </a:r>
            <a:r>
              <a:rPr lang="en-US" sz="2800" b="1" i="0" dirty="0">
                <a:solidFill>
                  <a:srgbClr val="1A1A1A"/>
                </a:solidFill>
                <a:effectLst/>
                <a:latin typeface="Georgia" panose="02040502050405020303" pitchFamily="18" charset="0"/>
              </a:rPr>
              <a:t>Antiochus </a:t>
            </a:r>
            <a:r>
              <a:rPr lang="en-US" sz="2800" b="1" i="0" dirty="0" err="1">
                <a:solidFill>
                  <a:srgbClr val="1A1A1A"/>
                </a:solidFill>
                <a:effectLst/>
                <a:latin typeface="Georgia" panose="02040502050405020303" pitchFamily="18" charset="0"/>
              </a:rPr>
              <a:t>Epimanes</a:t>
            </a:r>
            <a:r>
              <a:rPr lang="en-US" sz="2800" b="1" i="0" dirty="0">
                <a:solidFill>
                  <a:srgbClr val="1A1A1A"/>
                </a:solidFill>
                <a:effectLst/>
                <a:latin typeface="Georgia" panose="02040502050405020303" pitchFamily="18" charset="0"/>
              </a:rPr>
              <a:t> (the Mad)</a:t>
            </a:r>
            <a:r>
              <a:rPr lang="en-US" sz="2800" b="0" i="0" dirty="0">
                <a:solidFill>
                  <a:srgbClr val="1A1A1A"/>
                </a:solidFill>
                <a:effectLst/>
                <a:latin typeface="Georgia" panose="02040502050405020303" pitchFamily="18" charset="0"/>
              </a:rPr>
              <a:t>, (born c. 215 </a:t>
            </a:r>
            <a:r>
              <a:rPr lang="en-US" sz="2800" b="0" i="0" cap="all" dirty="0">
                <a:solidFill>
                  <a:srgbClr val="1A1A1A"/>
                </a:solidFill>
                <a:effectLst/>
                <a:latin typeface="Georgia" panose="02040502050405020303" pitchFamily="18" charset="0"/>
              </a:rPr>
              <a:t>BCE</a:t>
            </a:r>
            <a:r>
              <a:rPr lang="en-US" sz="2800" b="0" i="0" dirty="0">
                <a:solidFill>
                  <a:srgbClr val="1A1A1A"/>
                </a:solidFill>
                <a:effectLst/>
                <a:latin typeface="Georgia" panose="02040502050405020303" pitchFamily="18" charset="0"/>
              </a:rPr>
              <a:t>—died 164,</a:t>
            </a:r>
            <a:endParaRPr lang="en-US" sz="2800" dirty="0"/>
          </a:p>
        </p:txBody>
      </p:sp>
      <p:pic>
        <p:nvPicPr>
          <p:cNvPr id="2054" name="Picture 6">
            <a:extLst>
              <a:ext uri="{FF2B5EF4-FFF2-40B4-BE49-F238E27FC236}">
                <a16:creationId xmlns:a16="http://schemas.microsoft.com/office/drawing/2014/main" id="{1BF1D8E5-9B54-12D9-20C8-09A5E814EA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2887" y="2427051"/>
            <a:ext cx="4364926" cy="20038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B9F4062-18CD-C45D-B00E-6FD0CB789B5D}"/>
              </a:ext>
            </a:extLst>
          </p:cNvPr>
          <p:cNvSpPr txBox="1"/>
          <p:nvPr/>
        </p:nvSpPr>
        <p:spPr>
          <a:xfrm>
            <a:off x="502595" y="2782669"/>
            <a:ext cx="6094378" cy="3539430"/>
          </a:xfrm>
          <a:prstGeom prst="rect">
            <a:avLst/>
          </a:prstGeom>
          <a:noFill/>
        </p:spPr>
        <p:txBody>
          <a:bodyPr wrap="square">
            <a:spAutoFit/>
          </a:bodyPr>
          <a:lstStyle/>
          <a:p>
            <a:r>
              <a:rPr lang="en-US" sz="2800" b="0" i="0" dirty="0">
                <a:solidFill>
                  <a:srgbClr val="1A1A1A"/>
                </a:solidFill>
                <a:effectLst/>
                <a:latin typeface="Georgia" panose="02040502050405020303" pitchFamily="18" charset="0"/>
              </a:rPr>
              <a:t>Antiochus attacked Egypt to prevent an Egyptian expedition to Palestine.</a:t>
            </a:r>
          </a:p>
          <a:p>
            <a:endParaRPr lang="en-US" sz="2800" dirty="0">
              <a:solidFill>
                <a:srgbClr val="1A1A1A"/>
              </a:solidFill>
              <a:latin typeface="Georgia" panose="02040502050405020303" pitchFamily="18" charset="0"/>
            </a:endParaRPr>
          </a:p>
          <a:p>
            <a:r>
              <a:rPr lang="en-US" sz="2800" dirty="0">
                <a:solidFill>
                  <a:srgbClr val="1A1A1A"/>
                </a:solidFill>
                <a:latin typeface="Georgia" panose="02040502050405020303" pitchFamily="18" charset="0"/>
              </a:rPr>
              <a:t>He called on the people to become more Greek (Hellenistic).  Jason, the High Priest, built a gym in </a:t>
            </a:r>
            <a:r>
              <a:rPr lang="en-US" sz="2800" dirty="0" err="1">
                <a:solidFill>
                  <a:srgbClr val="1A1A1A"/>
                </a:solidFill>
                <a:latin typeface="Georgia" panose="02040502050405020303" pitchFamily="18" charset="0"/>
              </a:rPr>
              <a:t>Jersualem</a:t>
            </a:r>
            <a:r>
              <a:rPr lang="en-US" sz="2800" dirty="0">
                <a:solidFill>
                  <a:srgbClr val="1A1A1A"/>
                </a:solidFill>
                <a:latin typeface="Georgia" panose="02040502050405020303" pitchFamily="18" charset="0"/>
              </a:rPr>
              <a:t> and began to teach young people in the Greek model of Education.  </a:t>
            </a:r>
            <a:endParaRPr lang="en-US" sz="2800" dirty="0"/>
          </a:p>
        </p:txBody>
      </p:sp>
    </p:spTree>
    <p:extLst>
      <p:ext uri="{BB962C8B-B14F-4D97-AF65-F5344CB8AC3E}">
        <p14:creationId xmlns:p14="http://schemas.microsoft.com/office/powerpoint/2010/main" val="2474099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5412BBD-8541-B474-3F46-C664CA8AC0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2" r="3" b="3"/>
          <a:stretch/>
        </p:blipFill>
        <p:spPr bwMode="auto">
          <a:xfrm>
            <a:off x="349666" y="408561"/>
            <a:ext cx="4821750" cy="4791205"/>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B07665C-F208-5B4F-D7D5-25A3E3B007AB}"/>
              </a:ext>
            </a:extLst>
          </p:cNvPr>
          <p:cNvSpPr txBox="1"/>
          <p:nvPr/>
        </p:nvSpPr>
        <p:spPr>
          <a:xfrm>
            <a:off x="4902740" y="262648"/>
            <a:ext cx="6877455" cy="6391072"/>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800" dirty="0"/>
              <a:t>I</a:t>
            </a:r>
            <a:r>
              <a:rPr lang="en-US" sz="2800" b="0" i="0" dirty="0">
                <a:effectLst/>
              </a:rPr>
              <a:t>n 167,  Antiochus returned from Egypt he took Jerusalem by storm and enforced its Hellenization. </a:t>
            </a:r>
          </a:p>
          <a:p>
            <a:pPr>
              <a:lnSpc>
                <a:spcPct val="90000"/>
              </a:lnSpc>
              <a:spcAft>
                <a:spcPts val="600"/>
              </a:spcAft>
            </a:pPr>
            <a:endParaRPr lang="en-US" sz="1050" dirty="0"/>
          </a:p>
          <a:p>
            <a:pPr indent="-228600">
              <a:lnSpc>
                <a:spcPct val="90000"/>
              </a:lnSpc>
              <a:spcAft>
                <a:spcPts val="600"/>
              </a:spcAft>
              <a:buFont typeface="Arial" panose="020B0604020202020204" pitchFamily="34" charset="0"/>
              <a:buChar char="•"/>
            </a:pPr>
            <a:r>
              <a:rPr lang="en-US" sz="2800" dirty="0"/>
              <a:t>All worship of Jehovah was forbidden on pain of death. An altar to Zeus was erected in the Temple in Jerusalem and sacrifices were made to the image of the King (idolatry) as well as defiled the temple.      </a:t>
            </a:r>
          </a:p>
          <a:p>
            <a:pPr>
              <a:lnSpc>
                <a:spcPct val="90000"/>
              </a:lnSpc>
              <a:spcAft>
                <a:spcPts val="600"/>
              </a:spcAft>
            </a:pPr>
            <a:endParaRPr lang="en-US" sz="1400" dirty="0"/>
          </a:p>
          <a:p>
            <a:pPr indent="-228600">
              <a:lnSpc>
                <a:spcPct val="90000"/>
              </a:lnSpc>
              <a:spcAft>
                <a:spcPts val="600"/>
              </a:spcAft>
              <a:buFont typeface="Arial" panose="020B0604020202020204" pitchFamily="34" charset="0"/>
              <a:buChar char="•"/>
            </a:pPr>
            <a:r>
              <a:rPr lang="en-US" sz="2800" b="1" dirty="0"/>
              <a:t>Judas Maccabeus, </a:t>
            </a:r>
            <a:r>
              <a:rPr lang="en-US" sz="2800" dirty="0"/>
              <a:t>a Jewish priest led a revolt, used guerrilla warfare, and defeated the Syrian generals of Antiochus IV.  </a:t>
            </a:r>
          </a:p>
          <a:p>
            <a:pPr indent="-228600">
              <a:lnSpc>
                <a:spcPct val="90000"/>
              </a:lnSpc>
              <a:spcAft>
                <a:spcPts val="600"/>
              </a:spcAft>
              <a:buFont typeface="Arial" panose="020B0604020202020204" pitchFamily="34" charset="0"/>
              <a:buChar char="•"/>
            </a:pPr>
            <a:r>
              <a:rPr lang="en-US" sz="2800" dirty="0"/>
              <a:t>Their War cry was Ex. 15:11 “Who is like You, O Lord, among the gods.”   After liberating Jerusalem </a:t>
            </a:r>
          </a:p>
          <a:p>
            <a:pPr indent="-228600">
              <a:lnSpc>
                <a:spcPct val="90000"/>
              </a:lnSpc>
              <a:spcAft>
                <a:spcPts val="600"/>
              </a:spcAft>
              <a:buFont typeface="Arial" panose="020B0604020202020204" pitchFamily="34" charset="0"/>
              <a:buChar char="•"/>
            </a:pPr>
            <a:endParaRPr lang="en-US" sz="2800" dirty="0"/>
          </a:p>
        </p:txBody>
      </p:sp>
      <p:sp>
        <p:nvSpPr>
          <p:cNvPr id="5" name="TextBox 4">
            <a:extLst>
              <a:ext uri="{FF2B5EF4-FFF2-40B4-BE49-F238E27FC236}">
                <a16:creationId xmlns:a16="http://schemas.microsoft.com/office/drawing/2014/main" id="{2A57F367-01A7-79CA-9722-E322AEE6AFFD}"/>
              </a:ext>
            </a:extLst>
          </p:cNvPr>
          <p:cNvSpPr txBox="1"/>
          <p:nvPr/>
        </p:nvSpPr>
        <p:spPr>
          <a:xfrm>
            <a:off x="881986" y="5345679"/>
            <a:ext cx="3179268" cy="1077218"/>
          </a:xfrm>
          <a:prstGeom prst="rect">
            <a:avLst/>
          </a:prstGeom>
          <a:noFill/>
        </p:spPr>
        <p:txBody>
          <a:bodyPr wrap="square">
            <a:spAutoFit/>
          </a:bodyPr>
          <a:lstStyle/>
          <a:p>
            <a:r>
              <a:rPr lang="en-US" sz="2800" b="1" dirty="0"/>
              <a:t>Judas</a:t>
            </a:r>
            <a:r>
              <a:rPr lang="en-US" sz="1800" b="1" dirty="0"/>
              <a:t> </a:t>
            </a:r>
            <a:r>
              <a:rPr lang="en-US" sz="3200" b="1" dirty="0"/>
              <a:t>Maccabeus</a:t>
            </a:r>
          </a:p>
          <a:p>
            <a:r>
              <a:rPr lang="en-US" sz="3200" dirty="0"/>
              <a:t>“the hammer” </a:t>
            </a:r>
          </a:p>
        </p:txBody>
      </p:sp>
    </p:spTree>
    <p:extLst>
      <p:ext uri="{BB962C8B-B14F-4D97-AF65-F5344CB8AC3E}">
        <p14:creationId xmlns:p14="http://schemas.microsoft.com/office/powerpoint/2010/main" val="2559283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5412BBD-8541-B474-3F46-C664CA8AC0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2" r="3" b="3"/>
          <a:stretch/>
        </p:blipFill>
        <p:spPr bwMode="auto">
          <a:xfrm>
            <a:off x="349666" y="408561"/>
            <a:ext cx="4821750" cy="4791205"/>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B07665C-F208-5B4F-D7D5-25A3E3B007AB}"/>
              </a:ext>
            </a:extLst>
          </p:cNvPr>
          <p:cNvSpPr txBox="1"/>
          <p:nvPr/>
        </p:nvSpPr>
        <p:spPr>
          <a:xfrm>
            <a:off x="4902740" y="262648"/>
            <a:ext cx="6877455" cy="6391072"/>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800" dirty="0"/>
              <a:t>Their War cry was Ex. 15:11 “Who is like You, O Lord, among the gods.”    </a:t>
            </a:r>
          </a:p>
          <a:p>
            <a:pPr>
              <a:lnSpc>
                <a:spcPct val="90000"/>
              </a:lnSpc>
              <a:spcAft>
                <a:spcPts val="600"/>
              </a:spcAft>
            </a:pPr>
            <a:r>
              <a:rPr lang="en-US" sz="2800" dirty="0"/>
              <a:t> </a:t>
            </a:r>
          </a:p>
          <a:p>
            <a:pPr indent="-228600">
              <a:lnSpc>
                <a:spcPct val="90000"/>
              </a:lnSpc>
              <a:spcAft>
                <a:spcPts val="600"/>
              </a:spcAft>
              <a:buFont typeface="Arial" panose="020B0604020202020204" pitchFamily="34" charset="0"/>
              <a:buChar char="•"/>
            </a:pPr>
            <a:r>
              <a:rPr lang="en-US" sz="2800" dirty="0"/>
              <a:t>After the Maccabeus liberated Jerusalem and purified the temple. They fought to liberate all of Judah.  </a:t>
            </a:r>
          </a:p>
          <a:p>
            <a:pPr indent="-228600">
              <a:lnSpc>
                <a:spcPct val="90000"/>
              </a:lnSpc>
              <a:spcAft>
                <a:spcPts val="600"/>
              </a:spcAft>
              <a:buFont typeface="Arial" panose="020B0604020202020204" pitchFamily="34" charset="0"/>
              <a:buChar char="•"/>
            </a:pPr>
            <a:endParaRPr lang="en-US" sz="2800" dirty="0"/>
          </a:p>
          <a:p>
            <a:pPr indent="-228600">
              <a:lnSpc>
                <a:spcPct val="90000"/>
              </a:lnSpc>
              <a:spcAft>
                <a:spcPts val="600"/>
              </a:spcAft>
              <a:buFont typeface="Arial" panose="020B0604020202020204" pitchFamily="34" charset="0"/>
              <a:buChar char="•"/>
            </a:pPr>
            <a:r>
              <a:rPr lang="en-US" sz="2800" dirty="0"/>
              <a:t>Antiochus died, but Philip his commander-in-chief continued to fight.  Philip returned to Antioch to seize power from Lysias, the regent for the young Antiochus V.  Lysias decided for peace, the terms included religious freedom to the Jews.       </a:t>
            </a:r>
          </a:p>
          <a:p>
            <a:pPr indent="-228600">
              <a:lnSpc>
                <a:spcPct val="90000"/>
              </a:lnSpc>
              <a:spcAft>
                <a:spcPts val="600"/>
              </a:spcAft>
              <a:buFont typeface="Arial" panose="020B0604020202020204" pitchFamily="34" charset="0"/>
              <a:buChar char="•"/>
            </a:pPr>
            <a:endParaRPr lang="en-US" sz="2800" dirty="0"/>
          </a:p>
          <a:p>
            <a:pPr>
              <a:lnSpc>
                <a:spcPct val="90000"/>
              </a:lnSpc>
              <a:spcAft>
                <a:spcPts val="600"/>
              </a:spcAft>
            </a:pPr>
            <a:endParaRPr lang="en-US" sz="2800" dirty="0"/>
          </a:p>
        </p:txBody>
      </p:sp>
      <p:sp>
        <p:nvSpPr>
          <p:cNvPr id="5" name="TextBox 4">
            <a:extLst>
              <a:ext uri="{FF2B5EF4-FFF2-40B4-BE49-F238E27FC236}">
                <a16:creationId xmlns:a16="http://schemas.microsoft.com/office/drawing/2014/main" id="{2A57F367-01A7-79CA-9722-E322AEE6AFFD}"/>
              </a:ext>
            </a:extLst>
          </p:cNvPr>
          <p:cNvSpPr txBox="1"/>
          <p:nvPr/>
        </p:nvSpPr>
        <p:spPr>
          <a:xfrm>
            <a:off x="881986" y="5345679"/>
            <a:ext cx="3179268" cy="1077218"/>
          </a:xfrm>
          <a:prstGeom prst="rect">
            <a:avLst/>
          </a:prstGeom>
          <a:noFill/>
        </p:spPr>
        <p:txBody>
          <a:bodyPr wrap="square">
            <a:spAutoFit/>
          </a:bodyPr>
          <a:lstStyle/>
          <a:p>
            <a:r>
              <a:rPr lang="en-US" sz="2800" b="1" dirty="0"/>
              <a:t>Judas</a:t>
            </a:r>
            <a:r>
              <a:rPr lang="en-US" sz="1800" b="1" dirty="0"/>
              <a:t> </a:t>
            </a:r>
            <a:r>
              <a:rPr lang="en-US" sz="3200" b="1" dirty="0"/>
              <a:t>Maccabeus</a:t>
            </a:r>
          </a:p>
          <a:p>
            <a:r>
              <a:rPr lang="en-US" sz="3200" dirty="0"/>
              <a:t>“the hammer” </a:t>
            </a:r>
          </a:p>
        </p:txBody>
      </p:sp>
    </p:spTree>
    <p:extLst>
      <p:ext uri="{BB962C8B-B14F-4D97-AF65-F5344CB8AC3E}">
        <p14:creationId xmlns:p14="http://schemas.microsoft.com/office/powerpoint/2010/main" val="239278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0600" y="0"/>
            <a:ext cx="1981200" cy="396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Reign of Nebuchadnezzar II</a:t>
            </a:r>
          </a:p>
          <a:p>
            <a:pPr algn="ctr"/>
            <a:r>
              <a:rPr lang="en-US" dirty="0"/>
              <a:t>605 BC – 562 BC</a:t>
            </a:r>
          </a:p>
        </p:txBody>
      </p:sp>
      <p:sp>
        <p:nvSpPr>
          <p:cNvPr id="3" name="Rectangle 2"/>
          <p:cNvSpPr/>
          <p:nvPr/>
        </p:nvSpPr>
        <p:spPr>
          <a:xfrm>
            <a:off x="4800600" y="3962400"/>
            <a:ext cx="1981200" cy="228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Evil Merodach</a:t>
            </a:r>
          </a:p>
        </p:txBody>
      </p:sp>
      <p:sp>
        <p:nvSpPr>
          <p:cNvPr id="4" name="Rectangle 3"/>
          <p:cNvSpPr/>
          <p:nvPr/>
        </p:nvSpPr>
        <p:spPr>
          <a:xfrm>
            <a:off x="4800600" y="4191000"/>
            <a:ext cx="1981200" cy="381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Nergal-shar-usur</a:t>
            </a:r>
          </a:p>
        </p:txBody>
      </p:sp>
      <p:sp>
        <p:nvSpPr>
          <p:cNvPr id="5" name="Rectangle 4"/>
          <p:cNvSpPr/>
          <p:nvPr/>
        </p:nvSpPr>
        <p:spPr>
          <a:xfrm>
            <a:off x="4800600" y="4572000"/>
            <a:ext cx="1981200" cy="1295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Nabonidas / Belshazzar</a:t>
            </a:r>
          </a:p>
        </p:txBody>
      </p:sp>
      <p:sp>
        <p:nvSpPr>
          <p:cNvPr id="6" name="Rectangle 5"/>
          <p:cNvSpPr/>
          <p:nvPr/>
        </p:nvSpPr>
        <p:spPr>
          <a:xfrm>
            <a:off x="4800600" y="5867400"/>
            <a:ext cx="1981200" cy="381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Darius the Mede</a:t>
            </a:r>
          </a:p>
        </p:txBody>
      </p:sp>
      <p:sp>
        <p:nvSpPr>
          <p:cNvPr id="7" name="Rectangle 6"/>
          <p:cNvSpPr/>
          <p:nvPr/>
        </p:nvSpPr>
        <p:spPr>
          <a:xfrm>
            <a:off x="4800600" y="6248400"/>
            <a:ext cx="1981200" cy="6096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Cyrus the Great</a:t>
            </a:r>
          </a:p>
        </p:txBody>
      </p:sp>
      <p:sp>
        <p:nvSpPr>
          <p:cNvPr id="8" name="TextBox 7"/>
          <p:cNvSpPr txBox="1"/>
          <p:nvPr/>
        </p:nvSpPr>
        <p:spPr>
          <a:xfrm>
            <a:off x="7086599" y="1"/>
            <a:ext cx="3516923" cy="276999"/>
          </a:xfrm>
          <a:prstGeom prst="rect">
            <a:avLst/>
          </a:prstGeom>
          <a:noFill/>
          <a:ln>
            <a:solidFill>
              <a:schemeClr val="tx1"/>
            </a:solidFill>
          </a:ln>
        </p:spPr>
        <p:txBody>
          <a:bodyPr wrap="square" rtlCol="0">
            <a:spAutoFit/>
          </a:bodyPr>
          <a:lstStyle/>
          <a:p>
            <a:r>
              <a:rPr lang="en-US" sz="1200" dirty="0"/>
              <a:t>605 BC – 1</a:t>
            </a:r>
            <a:r>
              <a:rPr lang="en-US" sz="1200" baseline="30000" dirty="0"/>
              <a:t>st</a:t>
            </a:r>
            <a:r>
              <a:rPr lang="en-US" sz="1200" dirty="0"/>
              <a:t> invasion of Jerusalem – Start of captivity</a:t>
            </a:r>
          </a:p>
        </p:txBody>
      </p:sp>
      <p:cxnSp>
        <p:nvCxnSpPr>
          <p:cNvPr id="10" name="Straight Arrow Connector 9"/>
          <p:cNvCxnSpPr>
            <a:cxnSpLocks/>
            <a:stCxn id="8" idx="1"/>
          </p:cNvCxnSpPr>
          <p:nvPr/>
        </p:nvCxnSpPr>
        <p:spPr>
          <a:xfrm flipH="1" flipV="1">
            <a:off x="6781800" y="2"/>
            <a:ext cx="304799" cy="1384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315200" y="5748071"/>
            <a:ext cx="3124200" cy="276999"/>
          </a:xfrm>
          <a:prstGeom prst="rect">
            <a:avLst/>
          </a:prstGeom>
          <a:noFill/>
          <a:ln>
            <a:solidFill>
              <a:schemeClr val="tx1"/>
            </a:solidFill>
          </a:ln>
        </p:spPr>
        <p:txBody>
          <a:bodyPr wrap="square" rtlCol="0">
            <a:spAutoFit/>
          </a:bodyPr>
          <a:lstStyle/>
          <a:p>
            <a:r>
              <a:rPr lang="en-US" sz="1200" dirty="0"/>
              <a:t>539 BC – Fall of Babylon </a:t>
            </a:r>
          </a:p>
        </p:txBody>
      </p:sp>
      <p:cxnSp>
        <p:nvCxnSpPr>
          <p:cNvPr id="13" name="Straight Arrow Connector 12"/>
          <p:cNvCxnSpPr>
            <a:stCxn id="12" idx="1"/>
          </p:cNvCxnSpPr>
          <p:nvPr/>
        </p:nvCxnSpPr>
        <p:spPr>
          <a:xfrm flipH="1" flipV="1">
            <a:off x="6781800" y="5867400"/>
            <a:ext cx="533400" cy="1917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315200" y="6477001"/>
            <a:ext cx="3124200" cy="276999"/>
          </a:xfrm>
          <a:prstGeom prst="rect">
            <a:avLst/>
          </a:prstGeom>
          <a:noFill/>
          <a:ln>
            <a:solidFill>
              <a:schemeClr val="tx1"/>
            </a:solidFill>
          </a:ln>
        </p:spPr>
        <p:txBody>
          <a:bodyPr wrap="square" rtlCol="0">
            <a:spAutoFit/>
          </a:bodyPr>
          <a:lstStyle/>
          <a:p>
            <a:r>
              <a:rPr lang="en-US" sz="1200" dirty="0"/>
              <a:t>535 BC – Decree to return to the land </a:t>
            </a:r>
          </a:p>
        </p:txBody>
      </p:sp>
      <p:cxnSp>
        <p:nvCxnSpPr>
          <p:cNvPr id="17" name="Straight Arrow Connector 16"/>
          <p:cNvCxnSpPr>
            <a:stCxn id="16" idx="1"/>
          </p:cNvCxnSpPr>
          <p:nvPr/>
        </p:nvCxnSpPr>
        <p:spPr>
          <a:xfrm flipH="1">
            <a:off x="6781800" y="6615500"/>
            <a:ext cx="533400" cy="2425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676400" y="914400"/>
            <a:ext cx="2971824" cy="707886"/>
          </a:xfrm>
          <a:prstGeom prst="rect">
            <a:avLst/>
          </a:prstGeom>
          <a:solidFill>
            <a:schemeClr val="accent6">
              <a:lumMod val="75000"/>
            </a:schemeClr>
          </a:solidFill>
          <a:ln>
            <a:solidFill>
              <a:schemeClr val="tx1"/>
            </a:solidFill>
          </a:ln>
        </p:spPr>
        <p:txBody>
          <a:bodyPr wrap="square" rtlCol="0">
            <a:spAutoFit/>
          </a:bodyPr>
          <a:lstStyle/>
          <a:p>
            <a:r>
              <a:rPr lang="en-US" sz="1400" dirty="0"/>
              <a:t>Dan 3 - Shadrach, Meshach, Abednego and the Fiery Furnace</a:t>
            </a:r>
          </a:p>
          <a:p>
            <a:r>
              <a:rPr lang="en-US" sz="1100" dirty="0"/>
              <a:t>Exact year unknown</a:t>
            </a:r>
          </a:p>
        </p:txBody>
      </p:sp>
      <p:sp>
        <p:nvSpPr>
          <p:cNvPr id="27" name="TextBox 26"/>
          <p:cNvSpPr txBox="1"/>
          <p:nvPr/>
        </p:nvSpPr>
        <p:spPr>
          <a:xfrm>
            <a:off x="1676401" y="2286001"/>
            <a:ext cx="2910615" cy="692497"/>
          </a:xfrm>
          <a:prstGeom prst="rect">
            <a:avLst/>
          </a:prstGeom>
          <a:solidFill>
            <a:schemeClr val="accent6">
              <a:lumMod val="75000"/>
            </a:schemeClr>
          </a:solidFill>
          <a:ln>
            <a:solidFill>
              <a:schemeClr val="tx1"/>
            </a:solidFill>
          </a:ln>
        </p:spPr>
        <p:txBody>
          <a:bodyPr wrap="square" rtlCol="0">
            <a:spAutoFit/>
          </a:bodyPr>
          <a:lstStyle/>
          <a:p>
            <a:r>
              <a:rPr lang="en-US" sz="1400" dirty="0"/>
              <a:t>Dan 4 - Nebuchadnezzar's 2</a:t>
            </a:r>
            <a:r>
              <a:rPr lang="en-US" sz="1400" baseline="30000" dirty="0"/>
              <a:t>nd</a:t>
            </a:r>
            <a:r>
              <a:rPr lang="en-US" sz="1400" dirty="0"/>
              <a:t> Dream and subsequent 7 years of  Madness</a:t>
            </a:r>
          </a:p>
          <a:p>
            <a:r>
              <a:rPr lang="en-US" sz="1100" dirty="0"/>
              <a:t>Exact year unknown</a:t>
            </a:r>
          </a:p>
        </p:txBody>
      </p:sp>
      <p:sp>
        <p:nvSpPr>
          <p:cNvPr id="28" name="TextBox 27"/>
          <p:cNvSpPr txBox="1"/>
          <p:nvPr/>
        </p:nvSpPr>
        <p:spPr>
          <a:xfrm>
            <a:off x="1676400" y="5410201"/>
            <a:ext cx="2819400" cy="492443"/>
          </a:xfrm>
          <a:prstGeom prst="rect">
            <a:avLst/>
          </a:prstGeom>
          <a:solidFill>
            <a:schemeClr val="accent6">
              <a:lumMod val="75000"/>
            </a:schemeClr>
          </a:solidFill>
          <a:ln>
            <a:solidFill>
              <a:schemeClr val="tx1"/>
            </a:solidFill>
          </a:ln>
        </p:spPr>
        <p:txBody>
          <a:bodyPr wrap="square" rtlCol="0">
            <a:spAutoFit/>
          </a:bodyPr>
          <a:lstStyle/>
          <a:p>
            <a:r>
              <a:rPr lang="en-US" sz="1400" dirty="0"/>
              <a:t>Dan 5 - Writing on the wall</a:t>
            </a:r>
          </a:p>
          <a:p>
            <a:r>
              <a:rPr lang="en-US" sz="1100" dirty="0"/>
              <a:t>Night of fall of Babylon</a:t>
            </a:r>
            <a:endParaRPr lang="en-US" sz="1050" dirty="0"/>
          </a:p>
        </p:txBody>
      </p:sp>
      <p:sp>
        <p:nvSpPr>
          <p:cNvPr id="29" name="TextBox 28"/>
          <p:cNvSpPr txBox="1"/>
          <p:nvPr/>
        </p:nvSpPr>
        <p:spPr>
          <a:xfrm>
            <a:off x="1676400" y="5867400"/>
            <a:ext cx="2819400" cy="477054"/>
          </a:xfrm>
          <a:prstGeom prst="rect">
            <a:avLst/>
          </a:prstGeom>
          <a:solidFill>
            <a:schemeClr val="accent6">
              <a:lumMod val="75000"/>
            </a:schemeClr>
          </a:solidFill>
          <a:ln>
            <a:solidFill>
              <a:schemeClr val="tx1"/>
            </a:solidFill>
          </a:ln>
        </p:spPr>
        <p:txBody>
          <a:bodyPr wrap="square" rtlCol="0">
            <a:spAutoFit/>
          </a:bodyPr>
          <a:lstStyle/>
          <a:p>
            <a:r>
              <a:rPr lang="en-US" sz="1400" dirty="0"/>
              <a:t>Dan 6 - Daniel and the lion’s den</a:t>
            </a:r>
          </a:p>
          <a:p>
            <a:r>
              <a:rPr lang="en-US" sz="1100" dirty="0"/>
              <a:t>Exact year unknown – during Darius</a:t>
            </a:r>
          </a:p>
        </p:txBody>
      </p:sp>
      <p:sp>
        <p:nvSpPr>
          <p:cNvPr id="31" name="TextBox 30"/>
          <p:cNvSpPr txBox="1"/>
          <p:nvPr/>
        </p:nvSpPr>
        <p:spPr>
          <a:xfrm>
            <a:off x="4420632" y="3810001"/>
            <a:ext cx="420308" cy="276999"/>
          </a:xfrm>
          <a:prstGeom prst="rect">
            <a:avLst/>
          </a:prstGeom>
          <a:noFill/>
        </p:spPr>
        <p:txBody>
          <a:bodyPr wrap="none" rtlCol="0">
            <a:spAutoFit/>
          </a:bodyPr>
          <a:lstStyle/>
          <a:p>
            <a:r>
              <a:rPr lang="en-US" sz="1200" dirty="0"/>
              <a:t>562</a:t>
            </a:r>
          </a:p>
        </p:txBody>
      </p:sp>
      <p:sp>
        <p:nvSpPr>
          <p:cNvPr id="32" name="TextBox 31"/>
          <p:cNvSpPr txBox="1"/>
          <p:nvPr/>
        </p:nvSpPr>
        <p:spPr>
          <a:xfrm>
            <a:off x="4420632" y="4038601"/>
            <a:ext cx="420308" cy="276999"/>
          </a:xfrm>
          <a:prstGeom prst="rect">
            <a:avLst/>
          </a:prstGeom>
          <a:noFill/>
        </p:spPr>
        <p:txBody>
          <a:bodyPr wrap="none" rtlCol="0">
            <a:spAutoFit/>
          </a:bodyPr>
          <a:lstStyle/>
          <a:p>
            <a:r>
              <a:rPr lang="en-US" sz="1200" dirty="0"/>
              <a:t>560</a:t>
            </a:r>
          </a:p>
        </p:txBody>
      </p:sp>
      <p:sp>
        <p:nvSpPr>
          <p:cNvPr id="33" name="TextBox 32"/>
          <p:cNvSpPr txBox="1"/>
          <p:nvPr/>
        </p:nvSpPr>
        <p:spPr>
          <a:xfrm>
            <a:off x="4419600" y="4419601"/>
            <a:ext cx="420308" cy="276999"/>
          </a:xfrm>
          <a:prstGeom prst="rect">
            <a:avLst/>
          </a:prstGeom>
          <a:noFill/>
        </p:spPr>
        <p:txBody>
          <a:bodyPr wrap="none" rtlCol="0">
            <a:spAutoFit/>
          </a:bodyPr>
          <a:lstStyle/>
          <a:p>
            <a:r>
              <a:rPr lang="en-US" sz="1200" dirty="0"/>
              <a:t>556</a:t>
            </a:r>
          </a:p>
        </p:txBody>
      </p:sp>
      <p:sp>
        <p:nvSpPr>
          <p:cNvPr id="34" name="TextBox 33"/>
          <p:cNvSpPr txBox="1"/>
          <p:nvPr/>
        </p:nvSpPr>
        <p:spPr>
          <a:xfrm>
            <a:off x="4419600" y="5715001"/>
            <a:ext cx="420308" cy="276999"/>
          </a:xfrm>
          <a:prstGeom prst="rect">
            <a:avLst/>
          </a:prstGeom>
          <a:noFill/>
        </p:spPr>
        <p:txBody>
          <a:bodyPr wrap="none" rtlCol="0">
            <a:spAutoFit/>
          </a:bodyPr>
          <a:lstStyle/>
          <a:p>
            <a:r>
              <a:rPr lang="en-US" sz="1200" dirty="0"/>
              <a:t>539</a:t>
            </a:r>
          </a:p>
        </p:txBody>
      </p:sp>
      <p:sp>
        <p:nvSpPr>
          <p:cNvPr id="35" name="TextBox 34"/>
          <p:cNvSpPr txBox="1"/>
          <p:nvPr/>
        </p:nvSpPr>
        <p:spPr>
          <a:xfrm>
            <a:off x="4419600" y="6096001"/>
            <a:ext cx="420308" cy="276999"/>
          </a:xfrm>
          <a:prstGeom prst="rect">
            <a:avLst/>
          </a:prstGeom>
          <a:noFill/>
        </p:spPr>
        <p:txBody>
          <a:bodyPr wrap="none" rtlCol="0">
            <a:spAutoFit/>
          </a:bodyPr>
          <a:lstStyle/>
          <a:p>
            <a:r>
              <a:rPr lang="en-US" sz="1200" dirty="0"/>
              <a:t>536</a:t>
            </a:r>
          </a:p>
        </p:txBody>
      </p:sp>
    </p:spTree>
    <p:extLst>
      <p:ext uri="{BB962C8B-B14F-4D97-AF65-F5344CB8AC3E}">
        <p14:creationId xmlns:p14="http://schemas.microsoft.com/office/powerpoint/2010/main" val="2846855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 – Persian Royal Families</a:t>
            </a:r>
          </a:p>
        </p:txBody>
      </p:sp>
      <p:sp>
        <p:nvSpPr>
          <p:cNvPr id="4" name="Rectangle 3"/>
          <p:cNvSpPr/>
          <p:nvPr/>
        </p:nvSpPr>
        <p:spPr>
          <a:xfrm>
            <a:off x="3877574" y="1828800"/>
            <a:ext cx="12192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dirty="0">
                <a:solidFill>
                  <a:schemeClr val="tx1"/>
                </a:solidFill>
              </a:rPr>
              <a:t>Cyaxares I</a:t>
            </a:r>
          </a:p>
        </p:txBody>
      </p:sp>
      <p:sp>
        <p:nvSpPr>
          <p:cNvPr id="5" name="Rectangle 4"/>
          <p:cNvSpPr/>
          <p:nvPr/>
        </p:nvSpPr>
        <p:spPr>
          <a:xfrm>
            <a:off x="3877574" y="2819400"/>
            <a:ext cx="12192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dirty="0">
                <a:solidFill>
                  <a:schemeClr val="tx1"/>
                </a:solidFill>
              </a:rPr>
              <a:t>Astyages</a:t>
            </a:r>
          </a:p>
        </p:txBody>
      </p:sp>
      <p:sp>
        <p:nvSpPr>
          <p:cNvPr id="6" name="Rectangle 5"/>
          <p:cNvSpPr/>
          <p:nvPr/>
        </p:nvSpPr>
        <p:spPr>
          <a:xfrm>
            <a:off x="4715774" y="3810000"/>
            <a:ext cx="12192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dirty="0">
                <a:solidFill>
                  <a:schemeClr val="tx1"/>
                </a:solidFill>
              </a:rPr>
              <a:t>Princess</a:t>
            </a:r>
          </a:p>
          <a:p>
            <a:pPr algn="ctr"/>
            <a:r>
              <a:rPr lang="en-US" dirty="0">
                <a:solidFill>
                  <a:schemeClr val="tx1"/>
                </a:solidFill>
              </a:rPr>
              <a:t>Mandane</a:t>
            </a:r>
          </a:p>
        </p:txBody>
      </p:sp>
      <p:sp>
        <p:nvSpPr>
          <p:cNvPr id="7" name="Rectangle 6"/>
          <p:cNvSpPr/>
          <p:nvPr/>
        </p:nvSpPr>
        <p:spPr>
          <a:xfrm>
            <a:off x="7010400" y="2636044"/>
            <a:ext cx="12954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dirty="0">
                <a:solidFill>
                  <a:schemeClr val="tx1"/>
                </a:solidFill>
              </a:rPr>
              <a:t>Cyrus I</a:t>
            </a:r>
          </a:p>
        </p:txBody>
      </p:sp>
      <p:sp>
        <p:nvSpPr>
          <p:cNvPr id="8" name="Rectangle 7"/>
          <p:cNvSpPr/>
          <p:nvPr/>
        </p:nvSpPr>
        <p:spPr>
          <a:xfrm>
            <a:off x="7001774" y="3810000"/>
            <a:ext cx="12954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dirty="0">
                <a:solidFill>
                  <a:schemeClr val="tx1"/>
                </a:solidFill>
              </a:rPr>
              <a:t>Cambyses I</a:t>
            </a:r>
          </a:p>
        </p:txBody>
      </p:sp>
      <p:cxnSp>
        <p:nvCxnSpPr>
          <p:cNvPr id="12" name="Straight Connector 11"/>
          <p:cNvCxnSpPr>
            <a:stCxn id="4" idx="2"/>
            <a:endCxn id="5" idx="0"/>
          </p:cNvCxnSpPr>
          <p:nvPr/>
        </p:nvCxnSpPr>
        <p:spPr>
          <a:xfrm>
            <a:off x="4487174" y="2514600"/>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Elbow Connector 13"/>
          <p:cNvCxnSpPr>
            <a:stCxn id="5" idx="2"/>
            <a:endCxn id="6" idx="0"/>
          </p:cNvCxnSpPr>
          <p:nvPr/>
        </p:nvCxnSpPr>
        <p:spPr>
          <a:xfrm rot="16200000" flipH="1">
            <a:off x="4753874" y="3238500"/>
            <a:ext cx="304800" cy="83820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6" idx="3"/>
            <a:endCxn id="8" idx="1"/>
          </p:cNvCxnSpPr>
          <p:nvPr/>
        </p:nvCxnSpPr>
        <p:spPr>
          <a:xfrm>
            <a:off x="5934974" y="4152900"/>
            <a:ext cx="106680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7010400" y="4953000"/>
            <a:ext cx="12954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dirty="0">
                <a:solidFill>
                  <a:schemeClr val="tx1"/>
                </a:solidFill>
              </a:rPr>
              <a:t>Cyrus II</a:t>
            </a:r>
          </a:p>
          <a:p>
            <a:pPr algn="ctr"/>
            <a:r>
              <a:rPr lang="en-US" dirty="0">
                <a:solidFill>
                  <a:schemeClr val="tx1"/>
                </a:solidFill>
              </a:rPr>
              <a:t>“the Great”</a:t>
            </a:r>
          </a:p>
        </p:txBody>
      </p:sp>
      <p:cxnSp>
        <p:nvCxnSpPr>
          <p:cNvPr id="19" name="Straight Connector 18"/>
          <p:cNvCxnSpPr>
            <a:stCxn id="8" idx="2"/>
            <a:endCxn id="17" idx="0"/>
          </p:cNvCxnSpPr>
          <p:nvPr/>
        </p:nvCxnSpPr>
        <p:spPr>
          <a:xfrm>
            <a:off x="7649474" y="4495800"/>
            <a:ext cx="8626"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106175" y="1447800"/>
            <a:ext cx="824265" cy="369332"/>
          </a:xfrm>
          <a:prstGeom prst="rect">
            <a:avLst/>
          </a:prstGeom>
          <a:noFill/>
        </p:spPr>
        <p:txBody>
          <a:bodyPr wrap="none" rtlCol="0">
            <a:spAutoFit/>
          </a:bodyPr>
          <a:lstStyle/>
          <a:p>
            <a:r>
              <a:rPr lang="en-US" dirty="0"/>
              <a:t>Medes</a:t>
            </a:r>
          </a:p>
        </p:txBody>
      </p:sp>
      <p:sp>
        <p:nvSpPr>
          <p:cNvPr id="21" name="TextBox 20"/>
          <p:cNvSpPr txBox="1"/>
          <p:nvPr/>
        </p:nvSpPr>
        <p:spPr>
          <a:xfrm>
            <a:off x="7168110" y="1447800"/>
            <a:ext cx="955133" cy="369332"/>
          </a:xfrm>
          <a:prstGeom prst="rect">
            <a:avLst/>
          </a:prstGeom>
          <a:noFill/>
        </p:spPr>
        <p:txBody>
          <a:bodyPr wrap="none" rtlCol="0">
            <a:spAutoFit/>
          </a:bodyPr>
          <a:lstStyle/>
          <a:p>
            <a:r>
              <a:rPr lang="en-US" dirty="0"/>
              <a:t>Persians</a:t>
            </a:r>
          </a:p>
        </p:txBody>
      </p:sp>
      <p:sp>
        <p:nvSpPr>
          <p:cNvPr id="18" name="Rectangle 17"/>
          <p:cNvSpPr/>
          <p:nvPr/>
        </p:nvSpPr>
        <p:spPr>
          <a:xfrm>
            <a:off x="2886974" y="3810000"/>
            <a:ext cx="12954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dirty="0" err="1">
                <a:solidFill>
                  <a:schemeClr val="tx1"/>
                </a:solidFill>
              </a:rPr>
              <a:t>Cyaxares</a:t>
            </a:r>
            <a:r>
              <a:rPr lang="en-US" dirty="0">
                <a:solidFill>
                  <a:schemeClr val="tx1"/>
                </a:solidFill>
              </a:rPr>
              <a:t> II</a:t>
            </a:r>
          </a:p>
        </p:txBody>
      </p:sp>
      <p:cxnSp>
        <p:nvCxnSpPr>
          <p:cNvPr id="23" name="Elbow Connector 22"/>
          <p:cNvCxnSpPr>
            <a:cxnSpLocks/>
            <a:stCxn id="5" idx="2"/>
            <a:endCxn id="18" idx="0"/>
          </p:cNvCxnSpPr>
          <p:nvPr/>
        </p:nvCxnSpPr>
        <p:spPr>
          <a:xfrm rot="5400000">
            <a:off x="3858524" y="3181350"/>
            <a:ext cx="304800" cy="95250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717E609-7E7F-98C5-596D-D6D3D434E64D}"/>
              </a:ext>
            </a:extLst>
          </p:cNvPr>
          <p:cNvSpPr txBox="1"/>
          <p:nvPr/>
        </p:nvSpPr>
        <p:spPr>
          <a:xfrm>
            <a:off x="2610735" y="4495799"/>
            <a:ext cx="1936696" cy="369332"/>
          </a:xfrm>
          <a:prstGeom prst="rect">
            <a:avLst/>
          </a:prstGeom>
          <a:noFill/>
        </p:spPr>
        <p:txBody>
          <a:bodyPr wrap="square" rtlCol="0">
            <a:spAutoFit/>
          </a:bodyPr>
          <a:lstStyle/>
          <a:p>
            <a:r>
              <a:rPr lang="en-US" dirty="0">
                <a:solidFill>
                  <a:srgbClr val="FF0000"/>
                </a:solidFill>
              </a:rPr>
              <a:t>“Darius the Mede”</a:t>
            </a:r>
          </a:p>
        </p:txBody>
      </p:sp>
      <p:cxnSp>
        <p:nvCxnSpPr>
          <p:cNvPr id="3" name="Straight Connector 2">
            <a:extLst>
              <a:ext uri="{FF2B5EF4-FFF2-40B4-BE49-F238E27FC236}">
                <a16:creationId xmlns:a16="http://schemas.microsoft.com/office/drawing/2014/main" id="{6AB9B0DB-0133-CD1D-EFC2-6DF8DC9FF1E2}"/>
              </a:ext>
            </a:extLst>
          </p:cNvPr>
          <p:cNvCxnSpPr>
            <a:cxnSpLocks/>
            <a:stCxn id="7" idx="2"/>
            <a:endCxn id="8" idx="0"/>
          </p:cNvCxnSpPr>
          <p:nvPr/>
        </p:nvCxnSpPr>
        <p:spPr>
          <a:xfrm flipH="1">
            <a:off x="7649474" y="3321844"/>
            <a:ext cx="8626" cy="48815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984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yaxares II - Conservapedia">
            <a:extLst>
              <a:ext uri="{FF2B5EF4-FFF2-40B4-BE49-F238E27FC236}">
                <a16:creationId xmlns:a16="http://schemas.microsoft.com/office/drawing/2014/main" id="{D442595F-7763-5F3B-8C29-13158B90301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48319" y="122186"/>
            <a:ext cx="9095361" cy="66136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39377A2-2508-8F51-755F-595B1C4917A4}"/>
              </a:ext>
            </a:extLst>
          </p:cNvPr>
          <p:cNvSpPr txBox="1"/>
          <p:nvPr/>
        </p:nvSpPr>
        <p:spPr>
          <a:xfrm>
            <a:off x="4804262" y="3428999"/>
            <a:ext cx="892256" cy="307777"/>
          </a:xfrm>
          <a:prstGeom prst="rect">
            <a:avLst/>
          </a:prstGeom>
          <a:noFill/>
        </p:spPr>
        <p:txBody>
          <a:bodyPr wrap="square" rtlCol="0">
            <a:spAutoFit/>
          </a:bodyPr>
          <a:lstStyle/>
          <a:p>
            <a:r>
              <a:rPr lang="en-US" sz="1400" dirty="0">
                <a:solidFill>
                  <a:srgbClr val="FF0000"/>
                </a:solidFill>
              </a:rPr>
              <a:t>“</a:t>
            </a:r>
            <a:r>
              <a:rPr lang="en-US" sz="1100" dirty="0" err="1">
                <a:solidFill>
                  <a:srgbClr val="FF0000"/>
                </a:solidFill>
              </a:rPr>
              <a:t>Bardiya</a:t>
            </a:r>
            <a:r>
              <a:rPr lang="en-US" sz="1400" dirty="0">
                <a:solidFill>
                  <a:srgbClr val="FF0000"/>
                </a:solidFill>
              </a:rPr>
              <a:t>”</a:t>
            </a:r>
          </a:p>
        </p:txBody>
      </p:sp>
      <p:sp>
        <p:nvSpPr>
          <p:cNvPr id="2" name="TextBox 1">
            <a:extLst>
              <a:ext uri="{FF2B5EF4-FFF2-40B4-BE49-F238E27FC236}">
                <a16:creationId xmlns:a16="http://schemas.microsoft.com/office/drawing/2014/main" id="{12B06BA8-676B-D5DA-8A4B-0498A5F3CA70}"/>
              </a:ext>
            </a:extLst>
          </p:cNvPr>
          <p:cNvSpPr txBox="1"/>
          <p:nvPr/>
        </p:nvSpPr>
        <p:spPr>
          <a:xfrm>
            <a:off x="1769487" y="2132237"/>
            <a:ext cx="1430913" cy="276999"/>
          </a:xfrm>
          <a:prstGeom prst="rect">
            <a:avLst/>
          </a:prstGeom>
          <a:noFill/>
        </p:spPr>
        <p:txBody>
          <a:bodyPr wrap="square" rtlCol="0">
            <a:spAutoFit/>
          </a:bodyPr>
          <a:lstStyle/>
          <a:p>
            <a:r>
              <a:rPr lang="en-US" sz="1200" dirty="0">
                <a:solidFill>
                  <a:srgbClr val="FF0000"/>
                </a:solidFill>
              </a:rPr>
              <a:t>“Darius the Mede”</a:t>
            </a:r>
          </a:p>
        </p:txBody>
      </p:sp>
      <p:sp>
        <p:nvSpPr>
          <p:cNvPr id="3" name="TextBox 2">
            <a:extLst>
              <a:ext uri="{FF2B5EF4-FFF2-40B4-BE49-F238E27FC236}">
                <a16:creationId xmlns:a16="http://schemas.microsoft.com/office/drawing/2014/main" id="{455FEDF3-9C2A-EDF8-D894-1EB59119C4D7}"/>
              </a:ext>
            </a:extLst>
          </p:cNvPr>
          <p:cNvSpPr txBox="1"/>
          <p:nvPr/>
        </p:nvSpPr>
        <p:spPr>
          <a:xfrm>
            <a:off x="3443591" y="3556814"/>
            <a:ext cx="1001339" cy="276999"/>
          </a:xfrm>
          <a:prstGeom prst="rect">
            <a:avLst/>
          </a:prstGeom>
          <a:noFill/>
        </p:spPr>
        <p:txBody>
          <a:bodyPr wrap="square" rtlCol="0">
            <a:spAutoFit/>
          </a:bodyPr>
          <a:lstStyle/>
          <a:p>
            <a:r>
              <a:rPr lang="en-US" sz="1200" dirty="0">
                <a:solidFill>
                  <a:srgbClr val="FF0000"/>
                </a:solidFill>
              </a:rPr>
              <a:t>“Mad King”</a:t>
            </a:r>
          </a:p>
        </p:txBody>
      </p:sp>
      <p:sp>
        <p:nvSpPr>
          <p:cNvPr id="5" name="TextBox 4">
            <a:extLst>
              <a:ext uri="{FF2B5EF4-FFF2-40B4-BE49-F238E27FC236}">
                <a16:creationId xmlns:a16="http://schemas.microsoft.com/office/drawing/2014/main" id="{C419CCED-CC4F-02E8-1AEB-59630AE273DA}"/>
              </a:ext>
            </a:extLst>
          </p:cNvPr>
          <p:cNvSpPr txBox="1"/>
          <p:nvPr/>
        </p:nvSpPr>
        <p:spPr>
          <a:xfrm>
            <a:off x="5250390" y="2620955"/>
            <a:ext cx="1430913" cy="276999"/>
          </a:xfrm>
          <a:prstGeom prst="rect">
            <a:avLst/>
          </a:prstGeom>
          <a:noFill/>
        </p:spPr>
        <p:txBody>
          <a:bodyPr wrap="square" rtlCol="0">
            <a:spAutoFit/>
          </a:bodyPr>
          <a:lstStyle/>
          <a:p>
            <a:r>
              <a:rPr lang="en-US" sz="1200" dirty="0">
                <a:solidFill>
                  <a:srgbClr val="FF0000"/>
                </a:solidFill>
              </a:rPr>
              <a:t>“Cyrus the Great”</a:t>
            </a:r>
          </a:p>
        </p:txBody>
      </p:sp>
    </p:spTree>
    <p:extLst>
      <p:ext uri="{BB962C8B-B14F-4D97-AF65-F5344CB8AC3E}">
        <p14:creationId xmlns:p14="http://schemas.microsoft.com/office/powerpoint/2010/main" val="368556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Achaemenid Persian Empire c. 500 BCE (Illustration) - World History  Encyclopedia">
            <a:extLst>
              <a:ext uri="{FF2B5EF4-FFF2-40B4-BE49-F238E27FC236}">
                <a16:creationId xmlns:a16="http://schemas.microsoft.com/office/drawing/2014/main" id="{A7534599-C7B8-A540-3270-0B454E08DB8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0412"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Arrow Connector 1">
            <a:extLst>
              <a:ext uri="{FF2B5EF4-FFF2-40B4-BE49-F238E27FC236}">
                <a16:creationId xmlns:a16="http://schemas.microsoft.com/office/drawing/2014/main" id="{2BB9C956-918F-6425-3573-95A27D36FB9B}"/>
              </a:ext>
            </a:extLst>
          </p:cNvPr>
          <p:cNvCxnSpPr>
            <a:cxnSpLocks/>
          </p:cNvCxnSpPr>
          <p:nvPr/>
        </p:nvCxnSpPr>
        <p:spPr>
          <a:xfrm>
            <a:off x="791128" y="2290438"/>
            <a:ext cx="0" cy="377948"/>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F23126B-B404-B566-209E-703AEF69A447}"/>
              </a:ext>
            </a:extLst>
          </p:cNvPr>
          <p:cNvCxnSpPr>
            <a:cxnSpLocks/>
          </p:cNvCxnSpPr>
          <p:nvPr/>
        </p:nvCxnSpPr>
        <p:spPr>
          <a:xfrm>
            <a:off x="791128" y="1732625"/>
            <a:ext cx="0" cy="377948"/>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0E893CF-E833-F7B0-27B9-BEB239B652C1}"/>
              </a:ext>
            </a:extLst>
          </p:cNvPr>
          <p:cNvCxnSpPr>
            <a:cxnSpLocks/>
          </p:cNvCxnSpPr>
          <p:nvPr/>
        </p:nvCxnSpPr>
        <p:spPr>
          <a:xfrm>
            <a:off x="6002320" y="3756733"/>
            <a:ext cx="0" cy="377948"/>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487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3579C00-80BD-7FE5-9A5D-CA700B7D793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68288"/>
            <a:ext cx="12192000" cy="632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922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6D2ADF-BAEF-C270-1317-EB04CFFD3609}"/>
              </a:ext>
            </a:extLst>
          </p:cNvPr>
          <p:cNvSpPr/>
          <p:nvPr/>
        </p:nvSpPr>
        <p:spPr>
          <a:xfrm>
            <a:off x="4800600" y="0"/>
            <a:ext cx="1981200" cy="2017667"/>
          </a:xfrm>
          <a:prstGeom prst="rect">
            <a:avLst/>
          </a:prstGeom>
          <a:solidFill>
            <a:srgbClr val="FF6600"/>
          </a:solidFill>
          <a:ln w="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Cyrus II (“the Great”</a:t>
            </a:r>
          </a:p>
          <a:p>
            <a:pPr algn="ctr"/>
            <a:r>
              <a:rPr lang="en-US" dirty="0"/>
              <a:t>585 BC – 530 BC</a:t>
            </a:r>
          </a:p>
        </p:txBody>
      </p:sp>
      <p:sp>
        <p:nvSpPr>
          <p:cNvPr id="5" name="Rectangle 4">
            <a:extLst>
              <a:ext uri="{FF2B5EF4-FFF2-40B4-BE49-F238E27FC236}">
                <a16:creationId xmlns:a16="http://schemas.microsoft.com/office/drawing/2014/main" id="{C691580C-8870-0DCC-C9E3-75B61E300424}"/>
              </a:ext>
            </a:extLst>
          </p:cNvPr>
          <p:cNvSpPr/>
          <p:nvPr/>
        </p:nvSpPr>
        <p:spPr>
          <a:xfrm>
            <a:off x="4800600" y="1968758"/>
            <a:ext cx="1981200" cy="511629"/>
          </a:xfrm>
          <a:prstGeom prst="rect">
            <a:avLst/>
          </a:prstGeom>
          <a:solidFill>
            <a:srgbClr val="003399"/>
          </a:solidFill>
          <a:ln w="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Cambyses II  </a:t>
            </a:r>
          </a:p>
          <a:p>
            <a:pPr algn="ctr"/>
            <a:r>
              <a:rPr lang="en-US" dirty="0"/>
              <a:t>530 BC – 522 BC</a:t>
            </a:r>
          </a:p>
        </p:txBody>
      </p:sp>
      <p:sp>
        <p:nvSpPr>
          <p:cNvPr id="6" name="Rectangle 5">
            <a:extLst>
              <a:ext uri="{FF2B5EF4-FFF2-40B4-BE49-F238E27FC236}">
                <a16:creationId xmlns:a16="http://schemas.microsoft.com/office/drawing/2014/main" id="{F410B37A-2584-CC5F-21F9-31FBB3DECD9B}"/>
              </a:ext>
            </a:extLst>
          </p:cNvPr>
          <p:cNvSpPr/>
          <p:nvPr/>
        </p:nvSpPr>
        <p:spPr>
          <a:xfrm>
            <a:off x="4800600" y="2484275"/>
            <a:ext cx="1981200" cy="1146888"/>
          </a:xfrm>
          <a:prstGeom prst="rect">
            <a:avLst/>
          </a:prstGeom>
          <a:solidFill>
            <a:srgbClr val="FFFF00"/>
          </a:solidFill>
          <a:ln w="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Darius I (“the Great”</a:t>
            </a:r>
          </a:p>
          <a:p>
            <a:pPr algn="ctr"/>
            <a:r>
              <a:rPr lang="en-US" dirty="0">
                <a:solidFill>
                  <a:schemeClr val="tx1"/>
                </a:solidFill>
              </a:rPr>
              <a:t>522 BC – 486 BC</a:t>
            </a:r>
          </a:p>
        </p:txBody>
      </p:sp>
      <p:sp>
        <p:nvSpPr>
          <p:cNvPr id="7" name="Rectangle 6">
            <a:extLst>
              <a:ext uri="{FF2B5EF4-FFF2-40B4-BE49-F238E27FC236}">
                <a16:creationId xmlns:a16="http://schemas.microsoft.com/office/drawing/2014/main" id="{07E1482F-E56A-80BA-4464-F1E0EF35E405}"/>
              </a:ext>
            </a:extLst>
          </p:cNvPr>
          <p:cNvSpPr/>
          <p:nvPr/>
        </p:nvSpPr>
        <p:spPr>
          <a:xfrm>
            <a:off x="4800600" y="3631163"/>
            <a:ext cx="1981200" cy="1295400"/>
          </a:xfrm>
          <a:prstGeom prst="rect">
            <a:avLst/>
          </a:prstGeom>
          <a:solidFill>
            <a:srgbClr val="CC0000"/>
          </a:solidFill>
          <a:ln w="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Xerxes I (King Ahasuerus)</a:t>
            </a:r>
          </a:p>
          <a:p>
            <a:pPr algn="ctr"/>
            <a:r>
              <a:rPr lang="en-US" dirty="0"/>
              <a:t>486 BC – 465 BC</a:t>
            </a:r>
          </a:p>
          <a:p>
            <a:pPr algn="ctr"/>
            <a:endParaRPr lang="en-US" dirty="0"/>
          </a:p>
        </p:txBody>
      </p:sp>
      <p:sp>
        <p:nvSpPr>
          <p:cNvPr id="8" name="Rectangle 7">
            <a:extLst>
              <a:ext uri="{FF2B5EF4-FFF2-40B4-BE49-F238E27FC236}">
                <a16:creationId xmlns:a16="http://schemas.microsoft.com/office/drawing/2014/main" id="{4A36A333-87DB-1C89-0CE1-084F5E231AAF}"/>
              </a:ext>
            </a:extLst>
          </p:cNvPr>
          <p:cNvSpPr/>
          <p:nvPr/>
        </p:nvSpPr>
        <p:spPr>
          <a:xfrm>
            <a:off x="4800600" y="4926562"/>
            <a:ext cx="1981200" cy="933217"/>
          </a:xfrm>
          <a:prstGeom prst="rect">
            <a:avLst/>
          </a:prstGeom>
          <a:solidFill>
            <a:srgbClr val="339900"/>
          </a:solidFill>
          <a:ln w="0">
            <a:solidFill>
              <a:srgbClr val="33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Artaxerxes I (</a:t>
            </a:r>
            <a:r>
              <a:rPr lang="en-US" dirty="0" err="1"/>
              <a:t>Longimanus</a:t>
            </a:r>
            <a:r>
              <a:rPr lang="en-US" dirty="0"/>
              <a:t>)</a:t>
            </a:r>
          </a:p>
          <a:p>
            <a:pPr algn="ctr"/>
            <a:r>
              <a:rPr lang="en-US" dirty="0"/>
              <a:t>465 BC – 424 BC</a:t>
            </a:r>
          </a:p>
          <a:p>
            <a:pPr algn="ctr"/>
            <a:endParaRPr lang="en-US" dirty="0"/>
          </a:p>
        </p:txBody>
      </p:sp>
      <p:sp>
        <p:nvSpPr>
          <p:cNvPr id="9" name="Rectangle 8">
            <a:extLst>
              <a:ext uri="{FF2B5EF4-FFF2-40B4-BE49-F238E27FC236}">
                <a16:creationId xmlns:a16="http://schemas.microsoft.com/office/drawing/2014/main" id="{D4E0F934-49A2-9D02-8B4B-D9F4D5EA15F2}"/>
              </a:ext>
            </a:extLst>
          </p:cNvPr>
          <p:cNvSpPr/>
          <p:nvPr/>
        </p:nvSpPr>
        <p:spPr>
          <a:xfrm>
            <a:off x="4800600" y="6187752"/>
            <a:ext cx="1981200" cy="670248"/>
          </a:xfrm>
          <a:prstGeom prst="rect">
            <a:avLst/>
          </a:prstGeom>
          <a:solidFill>
            <a:srgbClr val="660066"/>
          </a:solidFill>
          <a:ln w="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Darius II</a:t>
            </a:r>
          </a:p>
          <a:p>
            <a:pPr algn="ctr"/>
            <a:r>
              <a:rPr lang="en-US" dirty="0"/>
              <a:t>423 BC – 404 BC </a:t>
            </a:r>
          </a:p>
        </p:txBody>
      </p:sp>
      <p:sp>
        <p:nvSpPr>
          <p:cNvPr id="13" name="Rectangle 12">
            <a:extLst>
              <a:ext uri="{FF2B5EF4-FFF2-40B4-BE49-F238E27FC236}">
                <a16:creationId xmlns:a16="http://schemas.microsoft.com/office/drawing/2014/main" id="{58D0A318-AF17-2F51-9989-CE706CA99AEC}"/>
              </a:ext>
            </a:extLst>
          </p:cNvPr>
          <p:cNvSpPr/>
          <p:nvPr/>
        </p:nvSpPr>
        <p:spPr>
          <a:xfrm>
            <a:off x="4800600" y="5867710"/>
            <a:ext cx="1981200" cy="160021"/>
          </a:xfrm>
          <a:prstGeom prst="rect">
            <a:avLst/>
          </a:prstGeom>
          <a:solidFill>
            <a:srgbClr val="FF66CC"/>
          </a:solidFill>
          <a:ln w="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36E1299-D660-C3F7-70B1-B07F79F55038}"/>
              </a:ext>
            </a:extLst>
          </p:cNvPr>
          <p:cNvSpPr/>
          <p:nvPr/>
        </p:nvSpPr>
        <p:spPr>
          <a:xfrm>
            <a:off x="4800600" y="6027731"/>
            <a:ext cx="1981200" cy="160021"/>
          </a:xfrm>
          <a:prstGeom prst="rect">
            <a:avLst/>
          </a:prstGeom>
          <a:solidFill>
            <a:srgbClr val="00FFFF"/>
          </a:solidFill>
          <a:ln w="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F961F9D1-C540-180E-B427-4D43BE129AB3}"/>
              </a:ext>
            </a:extLst>
          </p:cNvPr>
          <p:cNvSpPr txBox="1"/>
          <p:nvPr/>
        </p:nvSpPr>
        <p:spPr>
          <a:xfrm>
            <a:off x="3032760" y="5763055"/>
            <a:ext cx="1851660" cy="369332"/>
          </a:xfrm>
          <a:prstGeom prst="rect">
            <a:avLst/>
          </a:prstGeom>
          <a:noFill/>
        </p:spPr>
        <p:txBody>
          <a:bodyPr wrap="square" rtlCol="0">
            <a:spAutoFit/>
          </a:bodyPr>
          <a:lstStyle/>
          <a:p>
            <a:r>
              <a:rPr lang="en-US" dirty="0"/>
              <a:t>Xerxes II (424 BC)</a:t>
            </a:r>
          </a:p>
        </p:txBody>
      </p:sp>
      <p:sp>
        <p:nvSpPr>
          <p:cNvPr id="16" name="TextBox 15">
            <a:extLst>
              <a:ext uri="{FF2B5EF4-FFF2-40B4-BE49-F238E27FC236}">
                <a16:creationId xmlns:a16="http://schemas.microsoft.com/office/drawing/2014/main" id="{22B35E40-29AC-DD20-FF63-13A48CD22519}"/>
              </a:ext>
            </a:extLst>
          </p:cNvPr>
          <p:cNvSpPr txBox="1"/>
          <p:nvPr/>
        </p:nvSpPr>
        <p:spPr>
          <a:xfrm>
            <a:off x="1988820" y="5975404"/>
            <a:ext cx="2849880" cy="369332"/>
          </a:xfrm>
          <a:prstGeom prst="rect">
            <a:avLst/>
          </a:prstGeom>
          <a:noFill/>
        </p:spPr>
        <p:txBody>
          <a:bodyPr wrap="square" rtlCol="0">
            <a:spAutoFit/>
          </a:bodyPr>
          <a:lstStyle/>
          <a:p>
            <a:r>
              <a:rPr lang="en-US" dirty="0" err="1"/>
              <a:t>Sogdianus</a:t>
            </a:r>
            <a:r>
              <a:rPr lang="en-US" dirty="0"/>
              <a:t> (424 BC – 423 BC)</a:t>
            </a:r>
          </a:p>
        </p:txBody>
      </p:sp>
      <p:sp>
        <p:nvSpPr>
          <p:cNvPr id="20" name="TextBox 19">
            <a:extLst>
              <a:ext uri="{FF2B5EF4-FFF2-40B4-BE49-F238E27FC236}">
                <a16:creationId xmlns:a16="http://schemas.microsoft.com/office/drawing/2014/main" id="{4497C628-1EAD-A058-7D10-53804BEF47BE}"/>
              </a:ext>
            </a:extLst>
          </p:cNvPr>
          <p:cNvSpPr txBox="1"/>
          <p:nvPr/>
        </p:nvSpPr>
        <p:spPr>
          <a:xfrm>
            <a:off x="2314575" y="1456961"/>
            <a:ext cx="2173605" cy="415498"/>
          </a:xfrm>
          <a:prstGeom prst="rect">
            <a:avLst/>
          </a:prstGeom>
          <a:noFill/>
        </p:spPr>
        <p:txBody>
          <a:bodyPr wrap="square" rtlCol="0">
            <a:spAutoFit/>
          </a:bodyPr>
          <a:lstStyle/>
          <a:p>
            <a:r>
              <a:rPr lang="en-US" sz="1050" dirty="0"/>
              <a:t>Babylon Conquered – </a:t>
            </a:r>
            <a:r>
              <a:rPr lang="en-US" sz="1050" b="1" dirty="0">
                <a:solidFill>
                  <a:srgbClr val="FF0000"/>
                </a:solidFill>
              </a:rPr>
              <a:t>539 BC</a:t>
            </a:r>
            <a:r>
              <a:rPr lang="en-US" sz="1050" dirty="0"/>
              <a:t> (Belshazzar, Daniel, Writing on Wall</a:t>
            </a:r>
            <a:r>
              <a:rPr lang="en-US" sz="900" dirty="0"/>
              <a:t>)</a:t>
            </a:r>
          </a:p>
        </p:txBody>
      </p:sp>
      <p:sp>
        <p:nvSpPr>
          <p:cNvPr id="28" name="TextBox 27">
            <a:extLst>
              <a:ext uri="{FF2B5EF4-FFF2-40B4-BE49-F238E27FC236}">
                <a16:creationId xmlns:a16="http://schemas.microsoft.com/office/drawing/2014/main" id="{B30CA4F2-BEC1-2842-BBD4-EF10E3C2C80C}"/>
              </a:ext>
            </a:extLst>
          </p:cNvPr>
          <p:cNvSpPr txBox="1"/>
          <p:nvPr/>
        </p:nvSpPr>
        <p:spPr>
          <a:xfrm>
            <a:off x="2733675" y="3194509"/>
            <a:ext cx="1754505" cy="415498"/>
          </a:xfrm>
          <a:prstGeom prst="rect">
            <a:avLst/>
          </a:prstGeom>
          <a:noFill/>
        </p:spPr>
        <p:txBody>
          <a:bodyPr wrap="square" rtlCol="0">
            <a:spAutoFit/>
          </a:bodyPr>
          <a:lstStyle/>
          <a:p>
            <a:r>
              <a:rPr lang="en-US" sz="1050" dirty="0"/>
              <a:t>Battle of Marathon – </a:t>
            </a:r>
            <a:r>
              <a:rPr lang="en-US" sz="1050" b="1" dirty="0">
                <a:solidFill>
                  <a:srgbClr val="FF0000"/>
                </a:solidFill>
              </a:rPr>
              <a:t>490 BC</a:t>
            </a:r>
          </a:p>
          <a:p>
            <a:r>
              <a:rPr lang="en-US" sz="1050" dirty="0"/>
              <a:t>Darius Defeated by Greeks</a:t>
            </a:r>
            <a:endParaRPr lang="en-US" sz="900" dirty="0"/>
          </a:p>
        </p:txBody>
      </p:sp>
      <p:sp>
        <p:nvSpPr>
          <p:cNvPr id="30" name="TextBox 29">
            <a:extLst>
              <a:ext uri="{FF2B5EF4-FFF2-40B4-BE49-F238E27FC236}">
                <a16:creationId xmlns:a16="http://schemas.microsoft.com/office/drawing/2014/main" id="{09A2A460-148D-892E-3ECA-01ECE04E27D3}"/>
              </a:ext>
            </a:extLst>
          </p:cNvPr>
          <p:cNvSpPr txBox="1"/>
          <p:nvPr/>
        </p:nvSpPr>
        <p:spPr>
          <a:xfrm>
            <a:off x="2506980" y="3716630"/>
            <a:ext cx="1981199" cy="415498"/>
          </a:xfrm>
          <a:prstGeom prst="rect">
            <a:avLst/>
          </a:prstGeom>
          <a:noFill/>
        </p:spPr>
        <p:txBody>
          <a:bodyPr wrap="square" rtlCol="0">
            <a:spAutoFit/>
          </a:bodyPr>
          <a:lstStyle/>
          <a:p>
            <a:r>
              <a:rPr lang="en-US" sz="1050" dirty="0"/>
              <a:t>Battle of Thermopylae  – </a:t>
            </a:r>
            <a:r>
              <a:rPr lang="en-US" sz="1050" b="1" dirty="0">
                <a:solidFill>
                  <a:srgbClr val="FF0000"/>
                </a:solidFill>
              </a:rPr>
              <a:t>480 BC</a:t>
            </a:r>
          </a:p>
          <a:p>
            <a:r>
              <a:rPr lang="en-US" sz="1050" dirty="0"/>
              <a:t>Xerxes Defeated by Spartan 300</a:t>
            </a:r>
            <a:endParaRPr lang="en-US" sz="900" dirty="0"/>
          </a:p>
        </p:txBody>
      </p:sp>
      <p:sp>
        <p:nvSpPr>
          <p:cNvPr id="34" name="TextBox 33">
            <a:extLst>
              <a:ext uri="{FF2B5EF4-FFF2-40B4-BE49-F238E27FC236}">
                <a16:creationId xmlns:a16="http://schemas.microsoft.com/office/drawing/2014/main" id="{DBD7416C-DF92-2835-0C37-894BF7FD73B3}"/>
              </a:ext>
            </a:extLst>
          </p:cNvPr>
          <p:cNvSpPr txBox="1"/>
          <p:nvPr/>
        </p:nvSpPr>
        <p:spPr>
          <a:xfrm>
            <a:off x="2506979" y="4035841"/>
            <a:ext cx="2173605" cy="415498"/>
          </a:xfrm>
          <a:prstGeom prst="rect">
            <a:avLst/>
          </a:prstGeom>
          <a:noFill/>
        </p:spPr>
        <p:txBody>
          <a:bodyPr wrap="square" rtlCol="0">
            <a:spAutoFit/>
          </a:bodyPr>
          <a:lstStyle/>
          <a:p>
            <a:r>
              <a:rPr lang="en-US" sz="1050" dirty="0"/>
              <a:t>Battle of Thermopylae  – </a:t>
            </a:r>
            <a:r>
              <a:rPr lang="en-US" sz="1050" b="1" dirty="0">
                <a:solidFill>
                  <a:srgbClr val="FF0000"/>
                </a:solidFill>
              </a:rPr>
              <a:t>479 BC</a:t>
            </a:r>
          </a:p>
          <a:p>
            <a:r>
              <a:rPr lang="en-US" sz="1050" dirty="0"/>
              <a:t>Xerxes Defeated by Greek Alliances</a:t>
            </a:r>
            <a:endParaRPr lang="en-US" sz="900" dirty="0"/>
          </a:p>
        </p:txBody>
      </p:sp>
      <p:sp>
        <p:nvSpPr>
          <p:cNvPr id="47" name="TextBox 46">
            <a:extLst>
              <a:ext uri="{FF2B5EF4-FFF2-40B4-BE49-F238E27FC236}">
                <a16:creationId xmlns:a16="http://schemas.microsoft.com/office/drawing/2014/main" id="{51D6669C-09AD-D5F3-F0A5-02272E899E63}"/>
              </a:ext>
            </a:extLst>
          </p:cNvPr>
          <p:cNvSpPr txBox="1"/>
          <p:nvPr/>
        </p:nvSpPr>
        <p:spPr>
          <a:xfrm>
            <a:off x="7094220" y="1561736"/>
            <a:ext cx="2354580" cy="577081"/>
          </a:xfrm>
          <a:prstGeom prst="rect">
            <a:avLst/>
          </a:prstGeom>
          <a:noFill/>
        </p:spPr>
        <p:txBody>
          <a:bodyPr wrap="square" rtlCol="0">
            <a:spAutoFit/>
          </a:bodyPr>
          <a:lstStyle/>
          <a:p>
            <a:r>
              <a:rPr lang="en-US" sz="1050" dirty="0"/>
              <a:t>Babylonian Captivity ended – </a:t>
            </a:r>
            <a:r>
              <a:rPr lang="en-US" sz="1050" b="1" dirty="0">
                <a:solidFill>
                  <a:srgbClr val="FF0000"/>
                </a:solidFill>
              </a:rPr>
              <a:t>537 BC</a:t>
            </a:r>
            <a:r>
              <a:rPr lang="en-US" sz="1050" dirty="0"/>
              <a:t> </a:t>
            </a:r>
          </a:p>
          <a:p>
            <a:r>
              <a:rPr lang="en-US" sz="1050" dirty="0"/>
              <a:t>Cyrus II sends Jews back to Jerusalem, led by Zerubbabel </a:t>
            </a:r>
            <a:r>
              <a:rPr lang="en-US" sz="1050" dirty="0">
                <a:highlight>
                  <a:srgbClr val="FFFF00"/>
                </a:highlight>
              </a:rPr>
              <a:t>– 1</a:t>
            </a:r>
            <a:r>
              <a:rPr lang="en-US" sz="1050" baseline="30000" dirty="0">
                <a:highlight>
                  <a:srgbClr val="FFFF00"/>
                </a:highlight>
              </a:rPr>
              <a:t>st</a:t>
            </a:r>
            <a:r>
              <a:rPr lang="en-US" sz="1050" dirty="0">
                <a:highlight>
                  <a:srgbClr val="FFFF00"/>
                </a:highlight>
              </a:rPr>
              <a:t> Return</a:t>
            </a:r>
            <a:endParaRPr lang="en-US" sz="900" dirty="0">
              <a:highlight>
                <a:srgbClr val="FFFF00"/>
              </a:highlight>
            </a:endParaRPr>
          </a:p>
        </p:txBody>
      </p:sp>
      <p:sp>
        <p:nvSpPr>
          <p:cNvPr id="51" name="TextBox 50">
            <a:extLst>
              <a:ext uri="{FF2B5EF4-FFF2-40B4-BE49-F238E27FC236}">
                <a16:creationId xmlns:a16="http://schemas.microsoft.com/office/drawing/2014/main" id="{8BCB2930-774C-002B-BF1D-34FE7E29CDAF}"/>
              </a:ext>
            </a:extLst>
          </p:cNvPr>
          <p:cNvSpPr txBox="1"/>
          <p:nvPr/>
        </p:nvSpPr>
        <p:spPr>
          <a:xfrm>
            <a:off x="7094220" y="2427357"/>
            <a:ext cx="2535555" cy="253916"/>
          </a:xfrm>
          <a:prstGeom prst="rect">
            <a:avLst/>
          </a:prstGeom>
          <a:noFill/>
        </p:spPr>
        <p:txBody>
          <a:bodyPr wrap="square" rtlCol="0">
            <a:spAutoFit/>
          </a:bodyPr>
          <a:lstStyle/>
          <a:p>
            <a:r>
              <a:rPr lang="en-US" sz="1050" dirty="0"/>
              <a:t>Temple FINALLY begins building– </a:t>
            </a:r>
            <a:r>
              <a:rPr lang="en-US" sz="1050" b="1" dirty="0">
                <a:solidFill>
                  <a:srgbClr val="FF0000"/>
                </a:solidFill>
              </a:rPr>
              <a:t>520 BC</a:t>
            </a:r>
            <a:r>
              <a:rPr lang="en-US" sz="1050" dirty="0"/>
              <a:t> </a:t>
            </a:r>
          </a:p>
        </p:txBody>
      </p:sp>
      <p:sp>
        <p:nvSpPr>
          <p:cNvPr id="54" name="TextBox 53">
            <a:extLst>
              <a:ext uri="{FF2B5EF4-FFF2-40B4-BE49-F238E27FC236}">
                <a16:creationId xmlns:a16="http://schemas.microsoft.com/office/drawing/2014/main" id="{685BFFFE-F3E0-21C4-8E5C-9317FFFDF710}"/>
              </a:ext>
            </a:extLst>
          </p:cNvPr>
          <p:cNvSpPr txBox="1"/>
          <p:nvPr/>
        </p:nvSpPr>
        <p:spPr>
          <a:xfrm>
            <a:off x="7094220" y="2681273"/>
            <a:ext cx="2535555" cy="253916"/>
          </a:xfrm>
          <a:prstGeom prst="rect">
            <a:avLst/>
          </a:prstGeom>
          <a:noFill/>
        </p:spPr>
        <p:txBody>
          <a:bodyPr wrap="square" rtlCol="0">
            <a:spAutoFit/>
          </a:bodyPr>
          <a:lstStyle/>
          <a:p>
            <a:r>
              <a:rPr lang="en-US" sz="1050" dirty="0"/>
              <a:t>Temple Finished – </a:t>
            </a:r>
            <a:r>
              <a:rPr lang="en-US" sz="1050" b="1" dirty="0">
                <a:solidFill>
                  <a:srgbClr val="FF0000"/>
                </a:solidFill>
              </a:rPr>
              <a:t>515 BC</a:t>
            </a:r>
            <a:r>
              <a:rPr lang="en-US" sz="1050" dirty="0"/>
              <a:t> </a:t>
            </a:r>
          </a:p>
        </p:txBody>
      </p:sp>
      <p:sp>
        <p:nvSpPr>
          <p:cNvPr id="57" name="TextBox 56">
            <a:extLst>
              <a:ext uri="{FF2B5EF4-FFF2-40B4-BE49-F238E27FC236}">
                <a16:creationId xmlns:a16="http://schemas.microsoft.com/office/drawing/2014/main" id="{2A4F377D-A7C6-ECAE-D55A-8CA82F2A5ED2}"/>
              </a:ext>
            </a:extLst>
          </p:cNvPr>
          <p:cNvSpPr txBox="1"/>
          <p:nvPr/>
        </p:nvSpPr>
        <p:spPr>
          <a:xfrm>
            <a:off x="7094220" y="5088515"/>
            <a:ext cx="3326130" cy="415498"/>
          </a:xfrm>
          <a:prstGeom prst="rect">
            <a:avLst/>
          </a:prstGeom>
          <a:noFill/>
        </p:spPr>
        <p:txBody>
          <a:bodyPr wrap="square" rtlCol="0">
            <a:spAutoFit/>
          </a:bodyPr>
          <a:lstStyle/>
          <a:p>
            <a:r>
              <a:rPr lang="en-US" sz="1050" dirty="0"/>
              <a:t>Ezra – </a:t>
            </a:r>
            <a:r>
              <a:rPr lang="en-US" sz="1050" b="1" dirty="0">
                <a:solidFill>
                  <a:srgbClr val="FF0000"/>
                </a:solidFill>
              </a:rPr>
              <a:t>457 BC</a:t>
            </a:r>
            <a:r>
              <a:rPr lang="en-US" sz="1050" dirty="0"/>
              <a:t> </a:t>
            </a:r>
          </a:p>
          <a:p>
            <a:r>
              <a:rPr lang="en-US" sz="1050" dirty="0"/>
              <a:t>Leads 2</a:t>
            </a:r>
            <a:r>
              <a:rPr lang="en-US" sz="1050" baseline="30000" dirty="0"/>
              <a:t>nd</a:t>
            </a:r>
            <a:r>
              <a:rPr lang="en-US" sz="1050" dirty="0"/>
              <a:t> Group of Exiles back to Jerusalem</a:t>
            </a:r>
            <a:r>
              <a:rPr lang="en-US" sz="1050" dirty="0">
                <a:highlight>
                  <a:srgbClr val="FFFF00"/>
                </a:highlight>
              </a:rPr>
              <a:t> – 2</a:t>
            </a:r>
            <a:r>
              <a:rPr lang="en-US" sz="1050" baseline="30000" dirty="0">
                <a:highlight>
                  <a:srgbClr val="FFFF00"/>
                </a:highlight>
              </a:rPr>
              <a:t>nd</a:t>
            </a:r>
            <a:r>
              <a:rPr lang="en-US" sz="1050" dirty="0">
                <a:highlight>
                  <a:srgbClr val="FFFF00"/>
                </a:highlight>
              </a:rPr>
              <a:t> Return</a:t>
            </a:r>
            <a:endParaRPr lang="en-US" sz="1050" dirty="0"/>
          </a:p>
        </p:txBody>
      </p:sp>
      <p:sp>
        <p:nvSpPr>
          <p:cNvPr id="62" name="TextBox 61">
            <a:extLst>
              <a:ext uri="{FF2B5EF4-FFF2-40B4-BE49-F238E27FC236}">
                <a16:creationId xmlns:a16="http://schemas.microsoft.com/office/drawing/2014/main" id="{ED2C4D2C-A12C-8A04-1CED-F44D389C6228}"/>
              </a:ext>
            </a:extLst>
          </p:cNvPr>
          <p:cNvSpPr txBox="1"/>
          <p:nvPr/>
        </p:nvSpPr>
        <p:spPr>
          <a:xfrm>
            <a:off x="7094220" y="5487064"/>
            <a:ext cx="3638550" cy="415498"/>
          </a:xfrm>
          <a:prstGeom prst="rect">
            <a:avLst/>
          </a:prstGeom>
          <a:noFill/>
        </p:spPr>
        <p:txBody>
          <a:bodyPr wrap="square" rtlCol="0">
            <a:spAutoFit/>
          </a:bodyPr>
          <a:lstStyle/>
          <a:p>
            <a:r>
              <a:rPr lang="en-US" sz="1050" dirty="0"/>
              <a:t>Nehemiah – </a:t>
            </a:r>
            <a:r>
              <a:rPr lang="en-US" sz="1050" b="1" dirty="0">
                <a:solidFill>
                  <a:srgbClr val="FF0000"/>
                </a:solidFill>
              </a:rPr>
              <a:t>444 BC</a:t>
            </a:r>
            <a:r>
              <a:rPr lang="en-US" sz="1050" dirty="0"/>
              <a:t>  </a:t>
            </a:r>
          </a:p>
          <a:p>
            <a:r>
              <a:rPr lang="en-US" sz="1050" dirty="0"/>
              <a:t>Made the governor of Judah, builds the walls </a:t>
            </a:r>
            <a:r>
              <a:rPr lang="en-US" sz="1050" dirty="0">
                <a:highlight>
                  <a:srgbClr val="FFFF00"/>
                </a:highlight>
              </a:rPr>
              <a:t>– 3</a:t>
            </a:r>
            <a:r>
              <a:rPr lang="en-US" sz="1050" baseline="30000" dirty="0">
                <a:highlight>
                  <a:srgbClr val="FFFF00"/>
                </a:highlight>
              </a:rPr>
              <a:t>rd</a:t>
            </a:r>
            <a:r>
              <a:rPr lang="en-US" sz="1050" dirty="0">
                <a:highlight>
                  <a:srgbClr val="FFFF00"/>
                </a:highlight>
              </a:rPr>
              <a:t> Return</a:t>
            </a:r>
            <a:endParaRPr lang="en-US" sz="1050" dirty="0"/>
          </a:p>
        </p:txBody>
      </p:sp>
      <p:sp>
        <p:nvSpPr>
          <p:cNvPr id="66" name="TextBox 65">
            <a:extLst>
              <a:ext uri="{FF2B5EF4-FFF2-40B4-BE49-F238E27FC236}">
                <a16:creationId xmlns:a16="http://schemas.microsoft.com/office/drawing/2014/main" id="{4089D1E9-5726-2AEC-631D-6C0A6DCA2F07}"/>
              </a:ext>
            </a:extLst>
          </p:cNvPr>
          <p:cNvSpPr txBox="1"/>
          <p:nvPr/>
        </p:nvSpPr>
        <p:spPr>
          <a:xfrm>
            <a:off x="7094220" y="5867867"/>
            <a:ext cx="2535555" cy="253916"/>
          </a:xfrm>
          <a:prstGeom prst="rect">
            <a:avLst/>
          </a:prstGeom>
          <a:noFill/>
        </p:spPr>
        <p:txBody>
          <a:bodyPr wrap="square" rtlCol="0">
            <a:spAutoFit/>
          </a:bodyPr>
          <a:lstStyle/>
          <a:p>
            <a:r>
              <a:rPr lang="en-US" sz="1050" dirty="0"/>
              <a:t>Nehemiah returns to Shushan – </a:t>
            </a:r>
            <a:r>
              <a:rPr lang="en-US" sz="1050" b="1" dirty="0">
                <a:solidFill>
                  <a:srgbClr val="FF0000"/>
                </a:solidFill>
              </a:rPr>
              <a:t>432 BC</a:t>
            </a:r>
            <a:r>
              <a:rPr lang="en-US" sz="1050" dirty="0"/>
              <a:t> </a:t>
            </a:r>
          </a:p>
        </p:txBody>
      </p:sp>
      <p:sp>
        <p:nvSpPr>
          <p:cNvPr id="73" name="TextBox 72">
            <a:extLst>
              <a:ext uri="{FF2B5EF4-FFF2-40B4-BE49-F238E27FC236}">
                <a16:creationId xmlns:a16="http://schemas.microsoft.com/office/drawing/2014/main" id="{503E0923-8B3F-C00D-7D42-DB3F134E92C8}"/>
              </a:ext>
            </a:extLst>
          </p:cNvPr>
          <p:cNvSpPr txBox="1"/>
          <p:nvPr/>
        </p:nvSpPr>
        <p:spPr>
          <a:xfrm>
            <a:off x="1409700" y="272166"/>
            <a:ext cx="1809750" cy="369332"/>
          </a:xfrm>
          <a:prstGeom prst="rect">
            <a:avLst/>
          </a:prstGeom>
          <a:noFill/>
        </p:spPr>
        <p:txBody>
          <a:bodyPr wrap="square" rtlCol="0">
            <a:spAutoFit/>
          </a:bodyPr>
          <a:lstStyle/>
          <a:p>
            <a:r>
              <a:rPr lang="en-US" dirty="0"/>
              <a:t>Rest of the World </a:t>
            </a:r>
          </a:p>
        </p:txBody>
      </p:sp>
      <p:sp>
        <p:nvSpPr>
          <p:cNvPr id="74" name="TextBox 73">
            <a:extLst>
              <a:ext uri="{FF2B5EF4-FFF2-40B4-BE49-F238E27FC236}">
                <a16:creationId xmlns:a16="http://schemas.microsoft.com/office/drawing/2014/main" id="{1332A25D-A26E-246A-6300-26CDFC96CE25}"/>
              </a:ext>
            </a:extLst>
          </p:cNvPr>
          <p:cNvSpPr txBox="1"/>
          <p:nvPr/>
        </p:nvSpPr>
        <p:spPr>
          <a:xfrm>
            <a:off x="9103042" y="272166"/>
            <a:ext cx="691515" cy="369332"/>
          </a:xfrm>
          <a:prstGeom prst="rect">
            <a:avLst/>
          </a:prstGeom>
          <a:noFill/>
        </p:spPr>
        <p:txBody>
          <a:bodyPr wrap="square" rtlCol="0">
            <a:spAutoFit/>
          </a:bodyPr>
          <a:lstStyle/>
          <a:p>
            <a:r>
              <a:rPr lang="en-US" dirty="0"/>
              <a:t>Israel</a:t>
            </a:r>
          </a:p>
        </p:txBody>
      </p:sp>
      <p:sp>
        <p:nvSpPr>
          <p:cNvPr id="75" name="TextBox 74">
            <a:extLst>
              <a:ext uri="{FF2B5EF4-FFF2-40B4-BE49-F238E27FC236}">
                <a16:creationId xmlns:a16="http://schemas.microsoft.com/office/drawing/2014/main" id="{D55BBDC6-D475-D535-C671-10E1748980E7}"/>
              </a:ext>
            </a:extLst>
          </p:cNvPr>
          <p:cNvSpPr txBox="1"/>
          <p:nvPr/>
        </p:nvSpPr>
        <p:spPr>
          <a:xfrm>
            <a:off x="7207264" y="3614653"/>
            <a:ext cx="1154430" cy="253916"/>
          </a:xfrm>
          <a:prstGeom prst="rect">
            <a:avLst/>
          </a:prstGeom>
          <a:noFill/>
        </p:spPr>
        <p:txBody>
          <a:bodyPr wrap="square" rtlCol="0">
            <a:spAutoFit/>
          </a:bodyPr>
          <a:lstStyle/>
          <a:p>
            <a:r>
              <a:rPr lang="en-US" sz="1050" dirty="0"/>
              <a:t>Esther? – </a:t>
            </a:r>
            <a:r>
              <a:rPr lang="en-US" sz="1050" b="1" dirty="0">
                <a:solidFill>
                  <a:srgbClr val="FF0000"/>
                </a:solidFill>
              </a:rPr>
              <a:t>460 BC</a:t>
            </a:r>
            <a:r>
              <a:rPr lang="en-US" sz="1050" dirty="0"/>
              <a:t> </a:t>
            </a:r>
          </a:p>
        </p:txBody>
      </p:sp>
      <p:cxnSp>
        <p:nvCxnSpPr>
          <p:cNvPr id="79" name="Straight Arrow Connector 78">
            <a:extLst>
              <a:ext uri="{FF2B5EF4-FFF2-40B4-BE49-F238E27FC236}">
                <a16:creationId xmlns:a16="http://schemas.microsoft.com/office/drawing/2014/main" id="{17BFA9D0-80E9-2663-164D-80BD788A7264}"/>
              </a:ext>
            </a:extLst>
          </p:cNvPr>
          <p:cNvCxnSpPr>
            <a:cxnSpLocks/>
            <a:stCxn id="20" idx="3"/>
          </p:cNvCxnSpPr>
          <p:nvPr/>
        </p:nvCxnSpPr>
        <p:spPr>
          <a:xfrm>
            <a:off x="4488180" y="1664710"/>
            <a:ext cx="312420" cy="7892"/>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6E6AC1C4-AD1A-2F46-D2A9-1FE781762095}"/>
              </a:ext>
            </a:extLst>
          </p:cNvPr>
          <p:cNvCxnSpPr>
            <a:cxnSpLocks/>
            <a:stCxn id="28" idx="3"/>
          </p:cNvCxnSpPr>
          <p:nvPr/>
        </p:nvCxnSpPr>
        <p:spPr>
          <a:xfrm>
            <a:off x="4488180" y="3402258"/>
            <a:ext cx="312420" cy="2158"/>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2B9EA4F2-86AC-0C1E-D088-040062094E89}"/>
              </a:ext>
            </a:extLst>
          </p:cNvPr>
          <p:cNvCxnSpPr>
            <a:cxnSpLocks/>
            <a:stCxn id="30" idx="3"/>
          </p:cNvCxnSpPr>
          <p:nvPr/>
        </p:nvCxnSpPr>
        <p:spPr>
          <a:xfrm flipV="1">
            <a:off x="4488179" y="3912336"/>
            <a:ext cx="312421" cy="12043"/>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5FD629B9-7612-8C83-7612-CA43D48F4B9E}"/>
              </a:ext>
            </a:extLst>
          </p:cNvPr>
          <p:cNvCxnSpPr>
            <a:cxnSpLocks/>
            <a:stCxn id="47" idx="1"/>
          </p:cNvCxnSpPr>
          <p:nvPr/>
        </p:nvCxnSpPr>
        <p:spPr>
          <a:xfrm flipH="1">
            <a:off x="6781800" y="1850277"/>
            <a:ext cx="312420"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165F2C17-43FB-B0E2-731F-98CC802441AB}"/>
              </a:ext>
            </a:extLst>
          </p:cNvPr>
          <p:cNvCxnSpPr>
            <a:cxnSpLocks/>
          </p:cNvCxnSpPr>
          <p:nvPr/>
        </p:nvCxnSpPr>
        <p:spPr>
          <a:xfrm flipH="1">
            <a:off x="6798945" y="2554315"/>
            <a:ext cx="312420"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7012E69B-19C3-8888-E2C2-2F5F971A5483}"/>
              </a:ext>
            </a:extLst>
          </p:cNvPr>
          <p:cNvCxnSpPr>
            <a:cxnSpLocks/>
          </p:cNvCxnSpPr>
          <p:nvPr/>
        </p:nvCxnSpPr>
        <p:spPr>
          <a:xfrm flipH="1">
            <a:off x="6800850" y="2808231"/>
            <a:ext cx="312420"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59CDBD2B-37B2-AC66-F101-BBB2AE112421}"/>
              </a:ext>
            </a:extLst>
          </p:cNvPr>
          <p:cNvCxnSpPr>
            <a:cxnSpLocks/>
          </p:cNvCxnSpPr>
          <p:nvPr/>
        </p:nvCxnSpPr>
        <p:spPr>
          <a:xfrm flipH="1">
            <a:off x="6781800" y="5296264"/>
            <a:ext cx="329565" cy="207749"/>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276EC88E-5B36-51DC-00BC-643299DAA3B0}"/>
              </a:ext>
            </a:extLst>
          </p:cNvPr>
          <p:cNvCxnSpPr>
            <a:cxnSpLocks/>
          </p:cNvCxnSpPr>
          <p:nvPr/>
        </p:nvCxnSpPr>
        <p:spPr>
          <a:xfrm flipH="1" flipV="1">
            <a:off x="6798945" y="5610225"/>
            <a:ext cx="333375" cy="84588"/>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2576CC04-EDF7-7320-63EA-9D14BD685122}"/>
              </a:ext>
            </a:extLst>
          </p:cNvPr>
          <p:cNvCxnSpPr>
            <a:cxnSpLocks/>
          </p:cNvCxnSpPr>
          <p:nvPr/>
        </p:nvCxnSpPr>
        <p:spPr>
          <a:xfrm flipH="1" flipV="1">
            <a:off x="6798945" y="5692513"/>
            <a:ext cx="335280" cy="282891"/>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ight Brace 1">
            <a:extLst>
              <a:ext uri="{FF2B5EF4-FFF2-40B4-BE49-F238E27FC236}">
                <a16:creationId xmlns:a16="http://schemas.microsoft.com/office/drawing/2014/main" id="{3C2C36D5-9134-4120-5E35-12AC91479562}"/>
              </a:ext>
            </a:extLst>
          </p:cNvPr>
          <p:cNvSpPr/>
          <p:nvPr/>
        </p:nvSpPr>
        <p:spPr>
          <a:xfrm>
            <a:off x="6894845" y="2981286"/>
            <a:ext cx="312419" cy="1520651"/>
          </a:xfrm>
          <a:prstGeom prst="rightBrace">
            <a:avLst/>
          </a:prstGeom>
          <a:ln w="412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8653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9"/>
                                        </p:tgtEl>
                                        <p:attrNameLst>
                                          <p:attrName>style.visibility</p:attrName>
                                        </p:attrNameLst>
                                      </p:cBhvr>
                                      <p:to>
                                        <p:strVal val="visible"/>
                                      </p:to>
                                    </p:set>
                                    <p:anim calcmode="lin" valueType="num">
                                      <p:cBhvr additive="base">
                                        <p:cTn id="11" dur="500" fill="hold"/>
                                        <p:tgtEl>
                                          <p:spTgt spid="79"/>
                                        </p:tgtEl>
                                        <p:attrNameLst>
                                          <p:attrName>ppt_x</p:attrName>
                                        </p:attrNameLst>
                                      </p:cBhvr>
                                      <p:tavLst>
                                        <p:tav tm="0">
                                          <p:val>
                                            <p:strVal val="#ppt_x"/>
                                          </p:val>
                                        </p:tav>
                                        <p:tav tm="100000">
                                          <p:val>
                                            <p:strVal val="#ppt_x"/>
                                          </p:val>
                                        </p:tav>
                                      </p:tavLst>
                                    </p:anim>
                                    <p:anim calcmode="lin" valueType="num">
                                      <p:cBhvr additive="base">
                                        <p:cTn id="12"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2"/>
                                        </p:tgtEl>
                                        <p:attrNameLst>
                                          <p:attrName>style.visibility</p:attrName>
                                        </p:attrNameLst>
                                      </p:cBhvr>
                                      <p:to>
                                        <p:strVal val="visible"/>
                                      </p:to>
                                    </p:set>
                                    <p:anim calcmode="lin" valueType="num">
                                      <p:cBhvr additive="base">
                                        <p:cTn id="21" dur="500" fill="hold"/>
                                        <p:tgtEl>
                                          <p:spTgt spid="82"/>
                                        </p:tgtEl>
                                        <p:attrNameLst>
                                          <p:attrName>ppt_x</p:attrName>
                                        </p:attrNameLst>
                                      </p:cBhvr>
                                      <p:tavLst>
                                        <p:tav tm="0">
                                          <p:val>
                                            <p:strVal val="#ppt_x"/>
                                          </p:val>
                                        </p:tav>
                                        <p:tav tm="100000">
                                          <p:val>
                                            <p:strVal val="#ppt_x"/>
                                          </p:val>
                                        </p:tav>
                                      </p:tavLst>
                                    </p:anim>
                                    <p:anim calcmode="lin" valueType="num">
                                      <p:cBhvr additive="base">
                                        <p:cTn id="22"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4"/>
                                        </p:tgtEl>
                                        <p:attrNameLst>
                                          <p:attrName>style.visibility</p:attrName>
                                        </p:attrNameLst>
                                      </p:cBhvr>
                                      <p:to>
                                        <p:strVal val="visible"/>
                                      </p:to>
                                    </p:set>
                                    <p:anim calcmode="lin" valueType="num">
                                      <p:cBhvr additive="base">
                                        <p:cTn id="35" dur="500" fill="hold"/>
                                        <p:tgtEl>
                                          <p:spTgt spid="84"/>
                                        </p:tgtEl>
                                        <p:attrNameLst>
                                          <p:attrName>ppt_x</p:attrName>
                                        </p:attrNameLst>
                                      </p:cBhvr>
                                      <p:tavLst>
                                        <p:tav tm="0">
                                          <p:val>
                                            <p:strVal val="#ppt_x"/>
                                          </p:val>
                                        </p:tav>
                                        <p:tav tm="100000">
                                          <p:val>
                                            <p:strVal val="#ppt_x"/>
                                          </p:val>
                                        </p:tav>
                                      </p:tavLst>
                                    </p:anim>
                                    <p:anim calcmode="lin" valueType="num">
                                      <p:cBhvr additive="base">
                                        <p:cTn id="36"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cBhvr additive="base">
                                        <p:cTn id="41" dur="500" fill="hold"/>
                                        <p:tgtEl>
                                          <p:spTgt spid="47"/>
                                        </p:tgtEl>
                                        <p:attrNameLst>
                                          <p:attrName>ppt_x</p:attrName>
                                        </p:attrNameLst>
                                      </p:cBhvr>
                                      <p:tavLst>
                                        <p:tav tm="0">
                                          <p:val>
                                            <p:strVal val="#ppt_x"/>
                                          </p:val>
                                        </p:tav>
                                        <p:tav tm="100000">
                                          <p:val>
                                            <p:strVal val="#ppt_x"/>
                                          </p:val>
                                        </p:tav>
                                      </p:tavLst>
                                    </p:anim>
                                    <p:anim calcmode="lin" valueType="num">
                                      <p:cBhvr additive="base">
                                        <p:cTn id="42" dur="500" fill="hold"/>
                                        <p:tgtEl>
                                          <p:spTgt spid="47"/>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7"/>
                                        </p:tgtEl>
                                        <p:attrNameLst>
                                          <p:attrName>style.visibility</p:attrName>
                                        </p:attrNameLst>
                                      </p:cBhvr>
                                      <p:to>
                                        <p:strVal val="visible"/>
                                      </p:to>
                                    </p:set>
                                    <p:anim calcmode="lin" valueType="num">
                                      <p:cBhvr additive="base">
                                        <p:cTn id="45" dur="500" fill="hold"/>
                                        <p:tgtEl>
                                          <p:spTgt spid="87"/>
                                        </p:tgtEl>
                                        <p:attrNameLst>
                                          <p:attrName>ppt_x</p:attrName>
                                        </p:attrNameLst>
                                      </p:cBhvr>
                                      <p:tavLst>
                                        <p:tav tm="0">
                                          <p:val>
                                            <p:strVal val="#ppt_x"/>
                                          </p:val>
                                        </p:tav>
                                        <p:tav tm="100000">
                                          <p:val>
                                            <p:strVal val="#ppt_x"/>
                                          </p:val>
                                        </p:tav>
                                      </p:tavLst>
                                    </p:anim>
                                    <p:anim calcmode="lin" valueType="num">
                                      <p:cBhvr additive="base">
                                        <p:cTn id="46"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anim calcmode="lin" valueType="num">
                                      <p:cBhvr additive="base">
                                        <p:cTn id="51" dur="500" fill="hold"/>
                                        <p:tgtEl>
                                          <p:spTgt spid="51"/>
                                        </p:tgtEl>
                                        <p:attrNameLst>
                                          <p:attrName>ppt_x</p:attrName>
                                        </p:attrNameLst>
                                      </p:cBhvr>
                                      <p:tavLst>
                                        <p:tav tm="0">
                                          <p:val>
                                            <p:strVal val="#ppt_x"/>
                                          </p:val>
                                        </p:tav>
                                        <p:tav tm="100000">
                                          <p:val>
                                            <p:strVal val="#ppt_x"/>
                                          </p:val>
                                        </p:tav>
                                      </p:tavLst>
                                    </p:anim>
                                    <p:anim calcmode="lin" valueType="num">
                                      <p:cBhvr additive="base">
                                        <p:cTn id="52" dur="500" fill="hold"/>
                                        <p:tgtEl>
                                          <p:spTgt spid="5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91"/>
                                        </p:tgtEl>
                                        <p:attrNameLst>
                                          <p:attrName>style.visibility</p:attrName>
                                        </p:attrNameLst>
                                      </p:cBhvr>
                                      <p:to>
                                        <p:strVal val="visible"/>
                                      </p:to>
                                    </p:set>
                                    <p:anim calcmode="lin" valueType="num">
                                      <p:cBhvr additive="base">
                                        <p:cTn id="55" dur="500" fill="hold"/>
                                        <p:tgtEl>
                                          <p:spTgt spid="91"/>
                                        </p:tgtEl>
                                        <p:attrNameLst>
                                          <p:attrName>ppt_x</p:attrName>
                                        </p:attrNameLst>
                                      </p:cBhvr>
                                      <p:tavLst>
                                        <p:tav tm="0">
                                          <p:val>
                                            <p:strVal val="#ppt_x"/>
                                          </p:val>
                                        </p:tav>
                                        <p:tav tm="100000">
                                          <p:val>
                                            <p:strVal val="#ppt_x"/>
                                          </p:val>
                                        </p:tav>
                                      </p:tavLst>
                                    </p:anim>
                                    <p:anim calcmode="lin" valueType="num">
                                      <p:cBhvr additive="base">
                                        <p:cTn id="56"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4"/>
                                        </p:tgtEl>
                                        <p:attrNameLst>
                                          <p:attrName>style.visibility</p:attrName>
                                        </p:attrNameLst>
                                      </p:cBhvr>
                                      <p:to>
                                        <p:strVal val="visible"/>
                                      </p:to>
                                    </p:set>
                                    <p:anim calcmode="lin" valueType="num">
                                      <p:cBhvr additive="base">
                                        <p:cTn id="61" dur="500" fill="hold"/>
                                        <p:tgtEl>
                                          <p:spTgt spid="54"/>
                                        </p:tgtEl>
                                        <p:attrNameLst>
                                          <p:attrName>ppt_x</p:attrName>
                                        </p:attrNameLst>
                                      </p:cBhvr>
                                      <p:tavLst>
                                        <p:tav tm="0">
                                          <p:val>
                                            <p:strVal val="#ppt_x"/>
                                          </p:val>
                                        </p:tav>
                                        <p:tav tm="100000">
                                          <p:val>
                                            <p:strVal val="#ppt_x"/>
                                          </p:val>
                                        </p:tav>
                                      </p:tavLst>
                                    </p:anim>
                                    <p:anim calcmode="lin" valueType="num">
                                      <p:cBhvr additive="base">
                                        <p:cTn id="62" dur="500" fill="hold"/>
                                        <p:tgtEl>
                                          <p:spTgt spid="54"/>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92"/>
                                        </p:tgtEl>
                                        <p:attrNameLst>
                                          <p:attrName>style.visibility</p:attrName>
                                        </p:attrNameLst>
                                      </p:cBhvr>
                                      <p:to>
                                        <p:strVal val="visible"/>
                                      </p:to>
                                    </p:set>
                                    <p:anim calcmode="lin" valueType="num">
                                      <p:cBhvr additive="base">
                                        <p:cTn id="65" dur="500" fill="hold"/>
                                        <p:tgtEl>
                                          <p:spTgt spid="92"/>
                                        </p:tgtEl>
                                        <p:attrNameLst>
                                          <p:attrName>ppt_x</p:attrName>
                                        </p:attrNameLst>
                                      </p:cBhvr>
                                      <p:tavLst>
                                        <p:tav tm="0">
                                          <p:val>
                                            <p:strVal val="#ppt_x"/>
                                          </p:val>
                                        </p:tav>
                                        <p:tav tm="100000">
                                          <p:val>
                                            <p:strVal val="#ppt_x"/>
                                          </p:val>
                                        </p:tav>
                                      </p:tavLst>
                                    </p:anim>
                                    <p:anim calcmode="lin" valueType="num">
                                      <p:cBhvr additive="base">
                                        <p:cTn id="66"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
                                        </p:tgtEl>
                                        <p:attrNameLst>
                                          <p:attrName>style.visibility</p:attrName>
                                        </p:attrNameLst>
                                      </p:cBhvr>
                                      <p:to>
                                        <p:strVal val="visible"/>
                                      </p:to>
                                    </p:set>
                                    <p:anim calcmode="lin" valueType="num">
                                      <p:cBhvr additive="base">
                                        <p:cTn id="71" dur="500" fill="hold"/>
                                        <p:tgtEl>
                                          <p:spTgt spid="2"/>
                                        </p:tgtEl>
                                        <p:attrNameLst>
                                          <p:attrName>ppt_x</p:attrName>
                                        </p:attrNameLst>
                                      </p:cBhvr>
                                      <p:tavLst>
                                        <p:tav tm="0">
                                          <p:val>
                                            <p:strVal val="#ppt_x"/>
                                          </p:val>
                                        </p:tav>
                                        <p:tav tm="100000">
                                          <p:val>
                                            <p:strVal val="#ppt_x"/>
                                          </p:val>
                                        </p:tav>
                                      </p:tavLst>
                                    </p:anim>
                                    <p:anim calcmode="lin" valueType="num">
                                      <p:cBhvr additive="base">
                                        <p:cTn id="72" dur="500" fill="hold"/>
                                        <p:tgtEl>
                                          <p:spTgt spid="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75"/>
                                        </p:tgtEl>
                                        <p:attrNameLst>
                                          <p:attrName>style.visibility</p:attrName>
                                        </p:attrNameLst>
                                      </p:cBhvr>
                                      <p:to>
                                        <p:strVal val="visible"/>
                                      </p:to>
                                    </p:set>
                                    <p:anim calcmode="lin" valueType="num">
                                      <p:cBhvr additive="base">
                                        <p:cTn id="75" dur="500" fill="hold"/>
                                        <p:tgtEl>
                                          <p:spTgt spid="75"/>
                                        </p:tgtEl>
                                        <p:attrNameLst>
                                          <p:attrName>ppt_x</p:attrName>
                                        </p:attrNameLst>
                                      </p:cBhvr>
                                      <p:tavLst>
                                        <p:tav tm="0">
                                          <p:val>
                                            <p:strVal val="#ppt_x"/>
                                          </p:val>
                                        </p:tav>
                                        <p:tav tm="100000">
                                          <p:val>
                                            <p:strVal val="#ppt_x"/>
                                          </p:val>
                                        </p:tav>
                                      </p:tavLst>
                                    </p:anim>
                                    <p:anim calcmode="lin" valueType="num">
                                      <p:cBhvr additive="base">
                                        <p:cTn id="76"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57"/>
                                        </p:tgtEl>
                                        <p:attrNameLst>
                                          <p:attrName>style.visibility</p:attrName>
                                        </p:attrNameLst>
                                      </p:cBhvr>
                                      <p:to>
                                        <p:strVal val="visible"/>
                                      </p:to>
                                    </p:set>
                                    <p:anim calcmode="lin" valueType="num">
                                      <p:cBhvr additive="base">
                                        <p:cTn id="81" dur="500" fill="hold"/>
                                        <p:tgtEl>
                                          <p:spTgt spid="57"/>
                                        </p:tgtEl>
                                        <p:attrNameLst>
                                          <p:attrName>ppt_x</p:attrName>
                                        </p:attrNameLst>
                                      </p:cBhvr>
                                      <p:tavLst>
                                        <p:tav tm="0">
                                          <p:val>
                                            <p:strVal val="#ppt_x"/>
                                          </p:val>
                                        </p:tav>
                                        <p:tav tm="100000">
                                          <p:val>
                                            <p:strVal val="#ppt_x"/>
                                          </p:val>
                                        </p:tav>
                                      </p:tavLst>
                                    </p:anim>
                                    <p:anim calcmode="lin" valueType="num">
                                      <p:cBhvr additive="base">
                                        <p:cTn id="82" dur="500" fill="hold"/>
                                        <p:tgtEl>
                                          <p:spTgt spid="57"/>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94"/>
                                        </p:tgtEl>
                                        <p:attrNameLst>
                                          <p:attrName>style.visibility</p:attrName>
                                        </p:attrNameLst>
                                      </p:cBhvr>
                                      <p:to>
                                        <p:strVal val="visible"/>
                                      </p:to>
                                    </p:set>
                                    <p:anim calcmode="lin" valueType="num">
                                      <p:cBhvr additive="base">
                                        <p:cTn id="85" dur="500" fill="hold"/>
                                        <p:tgtEl>
                                          <p:spTgt spid="94"/>
                                        </p:tgtEl>
                                        <p:attrNameLst>
                                          <p:attrName>ppt_x</p:attrName>
                                        </p:attrNameLst>
                                      </p:cBhvr>
                                      <p:tavLst>
                                        <p:tav tm="0">
                                          <p:val>
                                            <p:strVal val="#ppt_x"/>
                                          </p:val>
                                        </p:tav>
                                        <p:tav tm="100000">
                                          <p:val>
                                            <p:strVal val="#ppt_x"/>
                                          </p:val>
                                        </p:tav>
                                      </p:tavLst>
                                    </p:anim>
                                    <p:anim calcmode="lin" valueType="num">
                                      <p:cBhvr additive="base">
                                        <p:cTn id="86"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62"/>
                                        </p:tgtEl>
                                        <p:attrNameLst>
                                          <p:attrName>style.visibility</p:attrName>
                                        </p:attrNameLst>
                                      </p:cBhvr>
                                      <p:to>
                                        <p:strVal val="visible"/>
                                      </p:to>
                                    </p:set>
                                    <p:anim calcmode="lin" valueType="num">
                                      <p:cBhvr additive="base">
                                        <p:cTn id="91" dur="500" fill="hold"/>
                                        <p:tgtEl>
                                          <p:spTgt spid="62"/>
                                        </p:tgtEl>
                                        <p:attrNameLst>
                                          <p:attrName>ppt_x</p:attrName>
                                        </p:attrNameLst>
                                      </p:cBhvr>
                                      <p:tavLst>
                                        <p:tav tm="0">
                                          <p:val>
                                            <p:strVal val="#ppt_x"/>
                                          </p:val>
                                        </p:tav>
                                        <p:tav tm="100000">
                                          <p:val>
                                            <p:strVal val="#ppt_x"/>
                                          </p:val>
                                        </p:tav>
                                      </p:tavLst>
                                    </p:anim>
                                    <p:anim calcmode="lin" valueType="num">
                                      <p:cBhvr additive="base">
                                        <p:cTn id="92" dur="500" fill="hold"/>
                                        <p:tgtEl>
                                          <p:spTgt spid="62"/>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95"/>
                                        </p:tgtEl>
                                        <p:attrNameLst>
                                          <p:attrName>style.visibility</p:attrName>
                                        </p:attrNameLst>
                                      </p:cBhvr>
                                      <p:to>
                                        <p:strVal val="visible"/>
                                      </p:to>
                                    </p:set>
                                    <p:anim calcmode="lin" valueType="num">
                                      <p:cBhvr additive="base">
                                        <p:cTn id="95" dur="500" fill="hold"/>
                                        <p:tgtEl>
                                          <p:spTgt spid="95"/>
                                        </p:tgtEl>
                                        <p:attrNameLst>
                                          <p:attrName>ppt_x</p:attrName>
                                        </p:attrNameLst>
                                      </p:cBhvr>
                                      <p:tavLst>
                                        <p:tav tm="0">
                                          <p:val>
                                            <p:strVal val="#ppt_x"/>
                                          </p:val>
                                        </p:tav>
                                        <p:tav tm="100000">
                                          <p:val>
                                            <p:strVal val="#ppt_x"/>
                                          </p:val>
                                        </p:tav>
                                      </p:tavLst>
                                    </p:anim>
                                    <p:anim calcmode="lin" valueType="num">
                                      <p:cBhvr additive="base">
                                        <p:cTn id="96"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66"/>
                                        </p:tgtEl>
                                        <p:attrNameLst>
                                          <p:attrName>style.visibility</p:attrName>
                                        </p:attrNameLst>
                                      </p:cBhvr>
                                      <p:to>
                                        <p:strVal val="visible"/>
                                      </p:to>
                                    </p:set>
                                    <p:anim calcmode="lin" valueType="num">
                                      <p:cBhvr additive="base">
                                        <p:cTn id="101" dur="500" fill="hold"/>
                                        <p:tgtEl>
                                          <p:spTgt spid="66"/>
                                        </p:tgtEl>
                                        <p:attrNameLst>
                                          <p:attrName>ppt_x</p:attrName>
                                        </p:attrNameLst>
                                      </p:cBhvr>
                                      <p:tavLst>
                                        <p:tav tm="0">
                                          <p:val>
                                            <p:strVal val="#ppt_x"/>
                                          </p:val>
                                        </p:tav>
                                        <p:tav tm="100000">
                                          <p:val>
                                            <p:strVal val="#ppt_x"/>
                                          </p:val>
                                        </p:tav>
                                      </p:tavLst>
                                    </p:anim>
                                    <p:anim calcmode="lin" valueType="num">
                                      <p:cBhvr additive="base">
                                        <p:cTn id="102" dur="500" fill="hold"/>
                                        <p:tgtEl>
                                          <p:spTgt spid="66"/>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96"/>
                                        </p:tgtEl>
                                        <p:attrNameLst>
                                          <p:attrName>style.visibility</p:attrName>
                                        </p:attrNameLst>
                                      </p:cBhvr>
                                      <p:to>
                                        <p:strVal val="visible"/>
                                      </p:to>
                                    </p:set>
                                    <p:anim calcmode="lin" valueType="num">
                                      <p:cBhvr additive="base">
                                        <p:cTn id="105" dur="500" fill="hold"/>
                                        <p:tgtEl>
                                          <p:spTgt spid="96"/>
                                        </p:tgtEl>
                                        <p:attrNameLst>
                                          <p:attrName>ppt_x</p:attrName>
                                        </p:attrNameLst>
                                      </p:cBhvr>
                                      <p:tavLst>
                                        <p:tav tm="0">
                                          <p:val>
                                            <p:strVal val="#ppt_x"/>
                                          </p:val>
                                        </p:tav>
                                        <p:tav tm="100000">
                                          <p:val>
                                            <p:strVal val="#ppt_x"/>
                                          </p:val>
                                        </p:tav>
                                      </p:tavLst>
                                    </p:anim>
                                    <p:anim calcmode="lin" valueType="num">
                                      <p:cBhvr additive="base">
                                        <p:cTn id="106"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p:bldP spid="30" grpId="0"/>
      <p:bldP spid="34" grpId="0"/>
      <p:bldP spid="47" grpId="0"/>
      <p:bldP spid="51" grpId="0"/>
      <p:bldP spid="54" grpId="0"/>
      <p:bldP spid="57" grpId="0"/>
      <p:bldP spid="62" grpId="0"/>
      <p:bldP spid="66" grpId="0"/>
      <p:bldP spid="75"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rsian column capital at the Louvre">
            <a:extLst>
              <a:ext uri="{FF2B5EF4-FFF2-40B4-BE49-F238E27FC236}">
                <a16:creationId xmlns:a16="http://schemas.microsoft.com/office/drawing/2014/main" id="{5173284E-2DDA-C30E-B185-68574430508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5442" y="665615"/>
            <a:ext cx="5707754" cy="570775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ersian column - Wikipedia">
            <a:extLst>
              <a:ext uri="{FF2B5EF4-FFF2-40B4-BE49-F238E27FC236}">
                <a16:creationId xmlns:a16="http://schemas.microsoft.com/office/drawing/2014/main" id="{F5449B72-49B2-6146-EF04-08746CBBC1B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73846" y="665615"/>
            <a:ext cx="4172712" cy="5526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0399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TotalTime>
  <Words>1426</Words>
  <Application>Microsoft Office PowerPoint</Application>
  <PresentationFormat>Widescreen</PresentationFormat>
  <Paragraphs>245</Paragraphs>
  <Slides>27</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Arial</vt:lpstr>
      <vt:lpstr>Calibri</vt:lpstr>
      <vt:lpstr>Calibri Light</vt:lpstr>
      <vt:lpstr>Georgia</vt:lpstr>
      <vt:lpstr>Office Theme</vt:lpstr>
      <vt:lpstr>1_Office Theme</vt:lpstr>
      <vt:lpstr>OT Timeline - Week 8</vt:lpstr>
      <vt:lpstr>Agenda</vt:lpstr>
      <vt:lpstr>PowerPoint Presentation</vt:lpstr>
      <vt:lpstr>Median – Persian Royal Families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Daniel’s 70 weeks – Dan 9:24-27</vt:lpstr>
      <vt:lpstr>Daniel’s 70 weeks – Dan 9:24-27</vt:lpstr>
      <vt:lpstr>Septuagint (LXX) and  Judah Maccabees  </vt:lpstr>
      <vt:lpstr>PowerPoint Presentation</vt:lpstr>
      <vt:lpstr>PowerPoint Presentation</vt:lpstr>
      <vt:lpstr>Alexander the Great  356 – 323 BC  Lived 32 yrs. Reigned  13 yrs.  (336-323)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OT Timeline - Week 8</dc:title>
  <dc:creator>David Dillon</dc:creator>
  <cp:lastModifiedBy>David Dillon</cp:lastModifiedBy>
  <cp:revision>1</cp:revision>
  <dcterms:created xsi:type="dcterms:W3CDTF">2023-04-29T22:34:34Z</dcterms:created>
  <dcterms:modified xsi:type="dcterms:W3CDTF">2023-04-30T14:10:26Z</dcterms:modified>
</cp:coreProperties>
</file>