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8" r:id="rId3"/>
    <p:sldId id="279" r:id="rId4"/>
    <p:sldId id="280" r:id="rId5"/>
    <p:sldId id="281" r:id="rId6"/>
    <p:sldId id="282" r:id="rId7"/>
    <p:sldId id="283" r:id="rId8"/>
    <p:sldId id="268" r:id="rId9"/>
    <p:sldId id="266" r:id="rId10"/>
    <p:sldId id="260" r:id="rId11"/>
    <p:sldId id="261" r:id="rId12"/>
    <p:sldId id="262" r:id="rId13"/>
    <p:sldId id="257" r:id="rId14"/>
    <p:sldId id="263" r:id="rId15"/>
    <p:sldId id="272" r:id="rId16"/>
    <p:sldId id="277" r:id="rId17"/>
    <p:sldId id="276" r:id="rId18"/>
    <p:sldId id="274" r:id="rId19"/>
    <p:sldId id="258" r:id="rId20"/>
    <p:sldId id="259" r:id="rId21"/>
    <p:sldId id="267" r:id="rId22"/>
    <p:sldId id="285" r:id="rId23"/>
    <p:sldId id="286" r:id="rId24"/>
    <p:sldId id="269" r:id="rId25"/>
    <p:sldId id="275" r:id="rId26"/>
    <p:sldId id="265" r:id="rId27"/>
    <p:sldId id="270" r:id="rId28"/>
    <p:sldId id="264" r:id="rId29"/>
    <p:sldId id="271" r:id="rId30"/>
    <p:sldId id="273" r:id="rId31"/>
    <p:sldId id="284"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1" autoAdjust="0"/>
    <p:restoredTop sz="94660"/>
  </p:normalViewPr>
  <p:slideViewPr>
    <p:cSldViewPr snapToGrid="0">
      <p:cViewPr varScale="1">
        <p:scale>
          <a:sx n="104" d="100"/>
          <a:sy n="104" d="100"/>
        </p:scale>
        <p:origin x="546"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Dillon" userId="69f874de28ae517d" providerId="LiveId" clId="{EE68D036-3F2D-4F29-A127-496DE6BFB4DE}"/>
    <pc:docChg chg="modSld">
      <pc:chgData name="David Dillon" userId="69f874de28ae517d" providerId="LiveId" clId="{EE68D036-3F2D-4F29-A127-496DE6BFB4DE}" dt="2023-03-26T05:30:37.785" v="0" actId="20577"/>
      <pc:docMkLst>
        <pc:docMk/>
      </pc:docMkLst>
      <pc:sldChg chg="modSp mod">
        <pc:chgData name="David Dillon" userId="69f874de28ae517d" providerId="LiveId" clId="{EE68D036-3F2D-4F29-A127-496DE6BFB4DE}" dt="2023-03-26T05:30:37.785" v="0" actId="20577"/>
        <pc:sldMkLst>
          <pc:docMk/>
          <pc:sldMk cId="2630579102" sldId="277"/>
        </pc:sldMkLst>
        <pc:spChg chg="mod">
          <ac:chgData name="David Dillon" userId="69f874de28ae517d" providerId="LiveId" clId="{EE68D036-3F2D-4F29-A127-496DE6BFB4DE}" dt="2023-03-26T05:30:37.785" v="0" actId="20577"/>
          <ac:spMkLst>
            <pc:docMk/>
            <pc:sldMk cId="2630579102" sldId="277"/>
            <ac:spMk id="3" creationId="{B5ECE01F-F853-C572-6851-44E2B7F74B79}"/>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28DC0-2B4A-DEDD-668B-0565ABFCF0F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A93745A-CC84-3FE8-E3B6-A24C21A795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8CED3EB-FA70-DD56-1BD8-EB22BD9793AC}"/>
              </a:ext>
            </a:extLst>
          </p:cNvPr>
          <p:cNvSpPr>
            <a:spLocks noGrp="1"/>
          </p:cNvSpPr>
          <p:nvPr>
            <p:ph type="dt" sz="half" idx="10"/>
          </p:nvPr>
        </p:nvSpPr>
        <p:spPr/>
        <p:txBody>
          <a:bodyPr/>
          <a:lstStyle/>
          <a:p>
            <a:fld id="{FCD2F035-6F01-4EFE-A53F-B405B7B91FBE}" type="datetimeFigureOut">
              <a:rPr lang="en-US" smtClean="0"/>
              <a:t>3/25/2023</a:t>
            </a:fld>
            <a:endParaRPr lang="en-US"/>
          </a:p>
        </p:txBody>
      </p:sp>
      <p:sp>
        <p:nvSpPr>
          <p:cNvPr id="5" name="Footer Placeholder 4">
            <a:extLst>
              <a:ext uri="{FF2B5EF4-FFF2-40B4-BE49-F238E27FC236}">
                <a16:creationId xmlns:a16="http://schemas.microsoft.com/office/drawing/2014/main" id="{060E0A15-8A85-29A2-7EC2-7CF1208E2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F9568B-4F77-F25D-D44E-63D2568677A1}"/>
              </a:ext>
            </a:extLst>
          </p:cNvPr>
          <p:cNvSpPr>
            <a:spLocks noGrp="1"/>
          </p:cNvSpPr>
          <p:nvPr>
            <p:ph type="sldNum" sz="quarter" idx="12"/>
          </p:nvPr>
        </p:nvSpPr>
        <p:spPr/>
        <p:txBody>
          <a:bodyPr/>
          <a:lstStyle/>
          <a:p>
            <a:fld id="{AA53F9BA-1BA5-4D77-8722-07AB2EAD2C4E}" type="slidenum">
              <a:rPr lang="en-US" smtClean="0"/>
              <a:t>‹#›</a:t>
            </a:fld>
            <a:endParaRPr lang="en-US"/>
          </a:p>
        </p:txBody>
      </p:sp>
    </p:spTree>
    <p:extLst>
      <p:ext uri="{BB962C8B-B14F-4D97-AF65-F5344CB8AC3E}">
        <p14:creationId xmlns:p14="http://schemas.microsoft.com/office/powerpoint/2010/main" val="12252996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10AE3-FE7C-09BA-FB2A-7A842FADFE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6D0B27-3294-D839-6AB9-484660A1ECA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978295-BC20-A339-E0BF-4121E0DFCECD}"/>
              </a:ext>
            </a:extLst>
          </p:cNvPr>
          <p:cNvSpPr>
            <a:spLocks noGrp="1"/>
          </p:cNvSpPr>
          <p:nvPr>
            <p:ph type="dt" sz="half" idx="10"/>
          </p:nvPr>
        </p:nvSpPr>
        <p:spPr/>
        <p:txBody>
          <a:bodyPr/>
          <a:lstStyle/>
          <a:p>
            <a:fld id="{FCD2F035-6F01-4EFE-A53F-B405B7B91FBE}" type="datetimeFigureOut">
              <a:rPr lang="en-US" smtClean="0"/>
              <a:t>3/25/2023</a:t>
            </a:fld>
            <a:endParaRPr lang="en-US"/>
          </a:p>
        </p:txBody>
      </p:sp>
      <p:sp>
        <p:nvSpPr>
          <p:cNvPr id="5" name="Footer Placeholder 4">
            <a:extLst>
              <a:ext uri="{FF2B5EF4-FFF2-40B4-BE49-F238E27FC236}">
                <a16:creationId xmlns:a16="http://schemas.microsoft.com/office/drawing/2014/main" id="{3863D26E-E462-DFAF-90F8-A402534666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FB78E2-3F45-B609-63AE-250E303AB321}"/>
              </a:ext>
            </a:extLst>
          </p:cNvPr>
          <p:cNvSpPr>
            <a:spLocks noGrp="1"/>
          </p:cNvSpPr>
          <p:nvPr>
            <p:ph type="sldNum" sz="quarter" idx="12"/>
          </p:nvPr>
        </p:nvSpPr>
        <p:spPr/>
        <p:txBody>
          <a:bodyPr/>
          <a:lstStyle/>
          <a:p>
            <a:fld id="{AA53F9BA-1BA5-4D77-8722-07AB2EAD2C4E}" type="slidenum">
              <a:rPr lang="en-US" smtClean="0"/>
              <a:t>‹#›</a:t>
            </a:fld>
            <a:endParaRPr lang="en-US"/>
          </a:p>
        </p:txBody>
      </p:sp>
    </p:spTree>
    <p:extLst>
      <p:ext uri="{BB962C8B-B14F-4D97-AF65-F5344CB8AC3E}">
        <p14:creationId xmlns:p14="http://schemas.microsoft.com/office/powerpoint/2010/main" val="20029651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35B3BC-3AE6-D703-B56E-F772007312E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C6A6092-6B08-9394-5D94-A2EEBDBFC36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D6F758-C463-CB2C-FFB0-01F9001B3630}"/>
              </a:ext>
            </a:extLst>
          </p:cNvPr>
          <p:cNvSpPr>
            <a:spLocks noGrp="1"/>
          </p:cNvSpPr>
          <p:nvPr>
            <p:ph type="dt" sz="half" idx="10"/>
          </p:nvPr>
        </p:nvSpPr>
        <p:spPr/>
        <p:txBody>
          <a:bodyPr/>
          <a:lstStyle/>
          <a:p>
            <a:fld id="{FCD2F035-6F01-4EFE-A53F-B405B7B91FBE}" type="datetimeFigureOut">
              <a:rPr lang="en-US" smtClean="0"/>
              <a:t>3/25/2023</a:t>
            </a:fld>
            <a:endParaRPr lang="en-US"/>
          </a:p>
        </p:txBody>
      </p:sp>
      <p:sp>
        <p:nvSpPr>
          <p:cNvPr id="5" name="Footer Placeholder 4">
            <a:extLst>
              <a:ext uri="{FF2B5EF4-FFF2-40B4-BE49-F238E27FC236}">
                <a16:creationId xmlns:a16="http://schemas.microsoft.com/office/drawing/2014/main" id="{D3D6F4CB-21C5-736A-E577-DA2BE65296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61B956-53CB-1378-8758-4248FD1074A4}"/>
              </a:ext>
            </a:extLst>
          </p:cNvPr>
          <p:cNvSpPr>
            <a:spLocks noGrp="1"/>
          </p:cNvSpPr>
          <p:nvPr>
            <p:ph type="sldNum" sz="quarter" idx="12"/>
          </p:nvPr>
        </p:nvSpPr>
        <p:spPr/>
        <p:txBody>
          <a:bodyPr/>
          <a:lstStyle/>
          <a:p>
            <a:fld id="{AA53F9BA-1BA5-4D77-8722-07AB2EAD2C4E}" type="slidenum">
              <a:rPr lang="en-US" smtClean="0"/>
              <a:t>‹#›</a:t>
            </a:fld>
            <a:endParaRPr lang="en-US"/>
          </a:p>
        </p:txBody>
      </p:sp>
    </p:spTree>
    <p:extLst>
      <p:ext uri="{BB962C8B-B14F-4D97-AF65-F5344CB8AC3E}">
        <p14:creationId xmlns:p14="http://schemas.microsoft.com/office/powerpoint/2010/main" val="36984951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9A831-86B2-B7BD-7264-968949B1FE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47B9C2D-D671-FF34-1564-D288E48FFC2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BA3BA8-45F8-2F17-CE16-89532F278802}"/>
              </a:ext>
            </a:extLst>
          </p:cNvPr>
          <p:cNvSpPr>
            <a:spLocks noGrp="1"/>
          </p:cNvSpPr>
          <p:nvPr>
            <p:ph type="dt" sz="half" idx="10"/>
          </p:nvPr>
        </p:nvSpPr>
        <p:spPr/>
        <p:txBody>
          <a:bodyPr/>
          <a:lstStyle/>
          <a:p>
            <a:fld id="{FCD2F035-6F01-4EFE-A53F-B405B7B91FBE}" type="datetimeFigureOut">
              <a:rPr lang="en-US" smtClean="0"/>
              <a:t>3/25/2023</a:t>
            </a:fld>
            <a:endParaRPr lang="en-US"/>
          </a:p>
        </p:txBody>
      </p:sp>
      <p:sp>
        <p:nvSpPr>
          <p:cNvPr id="5" name="Footer Placeholder 4">
            <a:extLst>
              <a:ext uri="{FF2B5EF4-FFF2-40B4-BE49-F238E27FC236}">
                <a16:creationId xmlns:a16="http://schemas.microsoft.com/office/drawing/2014/main" id="{71207116-B0C0-B712-920D-FBDB46AC5F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36434B-7E1B-1AE5-70E2-19C7B6D6ECF8}"/>
              </a:ext>
            </a:extLst>
          </p:cNvPr>
          <p:cNvSpPr>
            <a:spLocks noGrp="1"/>
          </p:cNvSpPr>
          <p:nvPr>
            <p:ph type="sldNum" sz="quarter" idx="12"/>
          </p:nvPr>
        </p:nvSpPr>
        <p:spPr/>
        <p:txBody>
          <a:bodyPr/>
          <a:lstStyle/>
          <a:p>
            <a:fld id="{AA53F9BA-1BA5-4D77-8722-07AB2EAD2C4E}" type="slidenum">
              <a:rPr lang="en-US" smtClean="0"/>
              <a:t>‹#›</a:t>
            </a:fld>
            <a:endParaRPr lang="en-US"/>
          </a:p>
        </p:txBody>
      </p:sp>
    </p:spTree>
    <p:extLst>
      <p:ext uri="{BB962C8B-B14F-4D97-AF65-F5344CB8AC3E}">
        <p14:creationId xmlns:p14="http://schemas.microsoft.com/office/powerpoint/2010/main" val="33482590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93632-8FCF-F8B0-481E-5D48FDAA46F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F823D6D-F7D1-9F89-ED22-E6AE6250F96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55FF448-7844-527B-5CF0-90151E67FD8C}"/>
              </a:ext>
            </a:extLst>
          </p:cNvPr>
          <p:cNvSpPr>
            <a:spLocks noGrp="1"/>
          </p:cNvSpPr>
          <p:nvPr>
            <p:ph type="dt" sz="half" idx="10"/>
          </p:nvPr>
        </p:nvSpPr>
        <p:spPr/>
        <p:txBody>
          <a:bodyPr/>
          <a:lstStyle/>
          <a:p>
            <a:fld id="{FCD2F035-6F01-4EFE-A53F-B405B7B91FBE}" type="datetimeFigureOut">
              <a:rPr lang="en-US" smtClean="0"/>
              <a:t>3/25/2023</a:t>
            </a:fld>
            <a:endParaRPr lang="en-US"/>
          </a:p>
        </p:txBody>
      </p:sp>
      <p:sp>
        <p:nvSpPr>
          <p:cNvPr id="5" name="Footer Placeholder 4">
            <a:extLst>
              <a:ext uri="{FF2B5EF4-FFF2-40B4-BE49-F238E27FC236}">
                <a16:creationId xmlns:a16="http://schemas.microsoft.com/office/drawing/2014/main" id="{0E989209-2B5A-8443-4BFB-7710C5D8CC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22B138-E017-FEFB-646B-031DEFCEBE10}"/>
              </a:ext>
            </a:extLst>
          </p:cNvPr>
          <p:cNvSpPr>
            <a:spLocks noGrp="1"/>
          </p:cNvSpPr>
          <p:nvPr>
            <p:ph type="sldNum" sz="quarter" idx="12"/>
          </p:nvPr>
        </p:nvSpPr>
        <p:spPr/>
        <p:txBody>
          <a:bodyPr/>
          <a:lstStyle/>
          <a:p>
            <a:fld id="{AA53F9BA-1BA5-4D77-8722-07AB2EAD2C4E}" type="slidenum">
              <a:rPr lang="en-US" smtClean="0"/>
              <a:t>‹#›</a:t>
            </a:fld>
            <a:endParaRPr lang="en-US"/>
          </a:p>
        </p:txBody>
      </p:sp>
    </p:spTree>
    <p:extLst>
      <p:ext uri="{BB962C8B-B14F-4D97-AF65-F5344CB8AC3E}">
        <p14:creationId xmlns:p14="http://schemas.microsoft.com/office/powerpoint/2010/main" val="13196077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65577-A4BD-1EC0-7196-B1C91A3B48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B5D5558-B6EF-103D-9821-74897DD5AE7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B4C882B-89A7-2168-0A88-F7B3D50CF80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24BA22E-5252-EB01-8D44-13129F2BDC67}"/>
              </a:ext>
            </a:extLst>
          </p:cNvPr>
          <p:cNvSpPr>
            <a:spLocks noGrp="1"/>
          </p:cNvSpPr>
          <p:nvPr>
            <p:ph type="dt" sz="half" idx="10"/>
          </p:nvPr>
        </p:nvSpPr>
        <p:spPr/>
        <p:txBody>
          <a:bodyPr/>
          <a:lstStyle/>
          <a:p>
            <a:fld id="{FCD2F035-6F01-4EFE-A53F-B405B7B91FBE}" type="datetimeFigureOut">
              <a:rPr lang="en-US" smtClean="0"/>
              <a:t>3/25/2023</a:t>
            </a:fld>
            <a:endParaRPr lang="en-US"/>
          </a:p>
        </p:txBody>
      </p:sp>
      <p:sp>
        <p:nvSpPr>
          <p:cNvPr id="6" name="Footer Placeholder 5">
            <a:extLst>
              <a:ext uri="{FF2B5EF4-FFF2-40B4-BE49-F238E27FC236}">
                <a16:creationId xmlns:a16="http://schemas.microsoft.com/office/drawing/2014/main" id="{C82774B9-F06F-3C2A-863A-B6E476228E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236E2C-2827-B605-B1DD-E7667CFC0877}"/>
              </a:ext>
            </a:extLst>
          </p:cNvPr>
          <p:cNvSpPr>
            <a:spLocks noGrp="1"/>
          </p:cNvSpPr>
          <p:nvPr>
            <p:ph type="sldNum" sz="quarter" idx="12"/>
          </p:nvPr>
        </p:nvSpPr>
        <p:spPr/>
        <p:txBody>
          <a:bodyPr/>
          <a:lstStyle/>
          <a:p>
            <a:fld id="{AA53F9BA-1BA5-4D77-8722-07AB2EAD2C4E}" type="slidenum">
              <a:rPr lang="en-US" smtClean="0"/>
              <a:t>‹#›</a:t>
            </a:fld>
            <a:endParaRPr lang="en-US"/>
          </a:p>
        </p:txBody>
      </p:sp>
    </p:spTree>
    <p:extLst>
      <p:ext uri="{BB962C8B-B14F-4D97-AF65-F5344CB8AC3E}">
        <p14:creationId xmlns:p14="http://schemas.microsoft.com/office/powerpoint/2010/main" val="3277960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46894-D549-B22A-6D4F-F752816005F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CC85AA4-C87A-D98E-E549-EAC5F7E7D5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618DA3-A42E-EB48-6555-85C84673126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8F7AFC-7FE3-88AD-68E1-33E2A19DE0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CC72CF-DA34-BF2F-1D0B-B89428E0AA3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AE30F8-1B7D-BF54-91B2-D613AA22E3F4}"/>
              </a:ext>
            </a:extLst>
          </p:cNvPr>
          <p:cNvSpPr>
            <a:spLocks noGrp="1"/>
          </p:cNvSpPr>
          <p:nvPr>
            <p:ph type="dt" sz="half" idx="10"/>
          </p:nvPr>
        </p:nvSpPr>
        <p:spPr/>
        <p:txBody>
          <a:bodyPr/>
          <a:lstStyle/>
          <a:p>
            <a:fld id="{FCD2F035-6F01-4EFE-A53F-B405B7B91FBE}" type="datetimeFigureOut">
              <a:rPr lang="en-US" smtClean="0"/>
              <a:t>3/25/2023</a:t>
            </a:fld>
            <a:endParaRPr lang="en-US"/>
          </a:p>
        </p:txBody>
      </p:sp>
      <p:sp>
        <p:nvSpPr>
          <p:cNvPr id="8" name="Footer Placeholder 7">
            <a:extLst>
              <a:ext uri="{FF2B5EF4-FFF2-40B4-BE49-F238E27FC236}">
                <a16:creationId xmlns:a16="http://schemas.microsoft.com/office/drawing/2014/main" id="{D4462A44-8208-FDDB-8F93-0A41D2C7844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FD836F7-DC99-1C16-0DE6-422C6562EDB1}"/>
              </a:ext>
            </a:extLst>
          </p:cNvPr>
          <p:cNvSpPr>
            <a:spLocks noGrp="1"/>
          </p:cNvSpPr>
          <p:nvPr>
            <p:ph type="sldNum" sz="quarter" idx="12"/>
          </p:nvPr>
        </p:nvSpPr>
        <p:spPr/>
        <p:txBody>
          <a:bodyPr/>
          <a:lstStyle/>
          <a:p>
            <a:fld id="{AA53F9BA-1BA5-4D77-8722-07AB2EAD2C4E}" type="slidenum">
              <a:rPr lang="en-US" smtClean="0"/>
              <a:t>‹#›</a:t>
            </a:fld>
            <a:endParaRPr lang="en-US"/>
          </a:p>
        </p:txBody>
      </p:sp>
    </p:spTree>
    <p:extLst>
      <p:ext uri="{BB962C8B-B14F-4D97-AF65-F5344CB8AC3E}">
        <p14:creationId xmlns:p14="http://schemas.microsoft.com/office/powerpoint/2010/main" val="26083030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E6807-B1BE-3015-615D-6FC964CEAA1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3E5DAA-D586-611F-4346-211DE36B59F0}"/>
              </a:ext>
            </a:extLst>
          </p:cNvPr>
          <p:cNvSpPr>
            <a:spLocks noGrp="1"/>
          </p:cNvSpPr>
          <p:nvPr>
            <p:ph type="dt" sz="half" idx="10"/>
          </p:nvPr>
        </p:nvSpPr>
        <p:spPr/>
        <p:txBody>
          <a:bodyPr/>
          <a:lstStyle/>
          <a:p>
            <a:fld id="{FCD2F035-6F01-4EFE-A53F-B405B7B91FBE}" type="datetimeFigureOut">
              <a:rPr lang="en-US" smtClean="0"/>
              <a:t>3/25/2023</a:t>
            </a:fld>
            <a:endParaRPr lang="en-US"/>
          </a:p>
        </p:txBody>
      </p:sp>
      <p:sp>
        <p:nvSpPr>
          <p:cNvPr id="4" name="Footer Placeholder 3">
            <a:extLst>
              <a:ext uri="{FF2B5EF4-FFF2-40B4-BE49-F238E27FC236}">
                <a16:creationId xmlns:a16="http://schemas.microsoft.com/office/drawing/2014/main" id="{ACB02A95-0709-57AE-5C07-C9A27749165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3AFC38B-2CC9-83A5-1150-F41A29CE1432}"/>
              </a:ext>
            </a:extLst>
          </p:cNvPr>
          <p:cNvSpPr>
            <a:spLocks noGrp="1"/>
          </p:cNvSpPr>
          <p:nvPr>
            <p:ph type="sldNum" sz="quarter" idx="12"/>
          </p:nvPr>
        </p:nvSpPr>
        <p:spPr/>
        <p:txBody>
          <a:bodyPr/>
          <a:lstStyle/>
          <a:p>
            <a:fld id="{AA53F9BA-1BA5-4D77-8722-07AB2EAD2C4E}" type="slidenum">
              <a:rPr lang="en-US" smtClean="0"/>
              <a:t>‹#›</a:t>
            </a:fld>
            <a:endParaRPr lang="en-US"/>
          </a:p>
        </p:txBody>
      </p:sp>
    </p:spTree>
    <p:extLst>
      <p:ext uri="{BB962C8B-B14F-4D97-AF65-F5344CB8AC3E}">
        <p14:creationId xmlns:p14="http://schemas.microsoft.com/office/powerpoint/2010/main" val="32112556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7F299B1-81D4-043F-ABD8-2D8706046D21}"/>
              </a:ext>
            </a:extLst>
          </p:cNvPr>
          <p:cNvSpPr>
            <a:spLocks noGrp="1"/>
          </p:cNvSpPr>
          <p:nvPr>
            <p:ph type="dt" sz="half" idx="10"/>
          </p:nvPr>
        </p:nvSpPr>
        <p:spPr/>
        <p:txBody>
          <a:bodyPr/>
          <a:lstStyle/>
          <a:p>
            <a:fld id="{FCD2F035-6F01-4EFE-A53F-B405B7B91FBE}" type="datetimeFigureOut">
              <a:rPr lang="en-US" smtClean="0"/>
              <a:t>3/25/2023</a:t>
            </a:fld>
            <a:endParaRPr lang="en-US"/>
          </a:p>
        </p:txBody>
      </p:sp>
      <p:sp>
        <p:nvSpPr>
          <p:cNvPr id="3" name="Footer Placeholder 2">
            <a:extLst>
              <a:ext uri="{FF2B5EF4-FFF2-40B4-BE49-F238E27FC236}">
                <a16:creationId xmlns:a16="http://schemas.microsoft.com/office/drawing/2014/main" id="{D2A8D226-32E5-09E3-7264-258FB8616BC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4B05524-FD16-AAB2-BBFF-498AEBD882CE}"/>
              </a:ext>
            </a:extLst>
          </p:cNvPr>
          <p:cNvSpPr>
            <a:spLocks noGrp="1"/>
          </p:cNvSpPr>
          <p:nvPr>
            <p:ph type="sldNum" sz="quarter" idx="12"/>
          </p:nvPr>
        </p:nvSpPr>
        <p:spPr/>
        <p:txBody>
          <a:bodyPr/>
          <a:lstStyle/>
          <a:p>
            <a:fld id="{AA53F9BA-1BA5-4D77-8722-07AB2EAD2C4E}" type="slidenum">
              <a:rPr lang="en-US" smtClean="0"/>
              <a:t>‹#›</a:t>
            </a:fld>
            <a:endParaRPr lang="en-US"/>
          </a:p>
        </p:txBody>
      </p:sp>
    </p:spTree>
    <p:extLst>
      <p:ext uri="{BB962C8B-B14F-4D97-AF65-F5344CB8AC3E}">
        <p14:creationId xmlns:p14="http://schemas.microsoft.com/office/powerpoint/2010/main" val="12116248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8493E-DFC0-D490-E833-EAC4DED05F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0F1CC6F-B152-2F1B-50B8-CEED412EF4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2DBCDDA-79EC-A289-342E-16167F42D4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ADD378-1D30-DEEB-EBBD-BEEDC6488008}"/>
              </a:ext>
            </a:extLst>
          </p:cNvPr>
          <p:cNvSpPr>
            <a:spLocks noGrp="1"/>
          </p:cNvSpPr>
          <p:nvPr>
            <p:ph type="dt" sz="half" idx="10"/>
          </p:nvPr>
        </p:nvSpPr>
        <p:spPr/>
        <p:txBody>
          <a:bodyPr/>
          <a:lstStyle/>
          <a:p>
            <a:fld id="{FCD2F035-6F01-4EFE-A53F-B405B7B91FBE}" type="datetimeFigureOut">
              <a:rPr lang="en-US" smtClean="0"/>
              <a:t>3/25/2023</a:t>
            </a:fld>
            <a:endParaRPr lang="en-US"/>
          </a:p>
        </p:txBody>
      </p:sp>
      <p:sp>
        <p:nvSpPr>
          <p:cNvPr id="6" name="Footer Placeholder 5">
            <a:extLst>
              <a:ext uri="{FF2B5EF4-FFF2-40B4-BE49-F238E27FC236}">
                <a16:creationId xmlns:a16="http://schemas.microsoft.com/office/drawing/2014/main" id="{F22568FD-BEFD-840C-A01D-9E59250325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E79E5D-EE6D-094D-B1C8-CF6B1F92FE30}"/>
              </a:ext>
            </a:extLst>
          </p:cNvPr>
          <p:cNvSpPr>
            <a:spLocks noGrp="1"/>
          </p:cNvSpPr>
          <p:nvPr>
            <p:ph type="sldNum" sz="quarter" idx="12"/>
          </p:nvPr>
        </p:nvSpPr>
        <p:spPr/>
        <p:txBody>
          <a:bodyPr/>
          <a:lstStyle/>
          <a:p>
            <a:fld id="{AA53F9BA-1BA5-4D77-8722-07AB2EAD2C4E}" type="slidenum">
              <a:rPr lang="en-US" smtClean="0"/>
              <a:t>‹#›</a:t>
            </a:fld>
            <a:endParaRPr lang="en-US"/>
          </a:p>
        </p:txBody>
      </p:sp>
    </p:spTree>
    <p:extLst>
      <p:ext uri="{BB962C8B-B14F-4D97-AF65-F5344CB8AC3E}">
        <p14:creationId xmlns:p14="http://schemas.microsoft.com/office/powerpoint/2010/main" val="28783092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06FD7-E669-3030-F6F0-7444430832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D817DA4-6351-5732-A7FA-EBF62819E50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6CF549E-2EAE-419D-7BEE-76CFA34522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572D9C-CB0F-14F3-DA47-BF1CEBB4E5FB}"/>
              </a:ext>
            </a:extLst>
          </p:cNvPr>
          <p:cNvSpPr>
            <a:spLocks noGrp="1"/>
          </p:cNvSpPr>
          <p:nvPr>
            <p:ph type="dt" sz="half" idx="10"/>
          </p:nvPr>
        </p:nvSpPr>
        <p:spPr/>
        <p:txBody>
          <a:bodyPr/>
          <a:lstStyle/>
          <a:p>
            <a:fld id="{FCD2F035-6F01-4EFE-A53F-B405B7B91FBE}" type="datetimeFigureOut">
              <a:rPr lang="en-US" smtClean="0"/>
              <a:t>3/25/2023</a:t>
            </a:fld>
            <a:endParaRPr lang="en-US"/>
          </a:p>
        </p:txBody>
      </p:sp>
      <p:sp>
        <p:nvSpPr>
          <p:cNvPr id="6" name="Footer Placeholder 5">
            <a:extLst>
              <a:ext uri="{FF2B5EF4-FFF2-40B4-BE49-F238E27FC236}">
                <a16:creationId xmlns:a16="http://schemas.microsoft.com/office/drawing/2014/main" id="{DD911040-B345-4E60-C08E-DF162C234A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20FB75-29F8-C5D3-B3F7-FC8C7873E3B5}"/>
              </a:ext>
            </a:extLst>
          </p:cNvPr>
          <p:cNvSpPr>
            <a:spLocks noGrp="1"/>
          </p:cNvSpPr>
          <p:nvPr>
            <p:ph type="sldNum" sz="quarter" idx="12"/>
          </p:nvPr>
        </p:nvSpPr>
        <p:spPr/>
        <p:txBody>
          <a:bodyPr/>
          <a:lstStyle/>
          <a:p>
            <a:fld id="{AA53F9BA-1BA5-4D77-8722-07AB2EAD2C4E}" type="slidenum">
              <a:rPr lang="en-US" smtClean="0"/>
              <a:t>‹#›</a:t>
            </a:fld>
            <a:endParaRPr lang="en-US"/>
          </a:p>
        </p:txBody>
      </p:sp>
    </p:spTree>
    <p:extLst>
      <p:ext uri="{BB962C8B-B14F-4D97-AF65-F5344CB8AC3E}">
        <p14:creationId xmlns:p14="http://schemas.microsoft.com/office/powerpoint/2010/main" val="9045372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0DD3A0-1FEF-685E-20AD-426EEB36E1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D9C055F-C8D2-370D-8D63-E6BB101626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9B5E16-AF64-8684-4902-A7197C790E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D2F035-6F01-4EFE-A53F-B405B7B91FBE}" type="datetimeFigureOut">
              <a:rPr lang="en-US" smtClean="0"/>
              <a:t>3/25/2023</a:t>
            </a:fld>
            <a:endParaRPr lang="en-US"/>
          </a:p>
        </p:txBody>
      </p:sp>
      <p:sp>
        <p:nvSpPr>
          <p:cNvPr id="5" name="Footer Placeholder 4">
            <a:extLst>
              <a:ext uri="{FF2B5EF4-FFF2-40B4-BE49-F238E27FC236}">
                <a16:creationId xmlns:a16="http://schemas.microsoft.com/office/drawing/2014/main" id="{C52994F7-24DC-7CD6-C4C7-2FFDDD5D04D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EF69A31-2F0C-3FD9-AE9C-A788C25369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53F9BA-1BA5-4D77-8722-07AB2EAD2C4E}" type="slidenum">
              <a:rPr lang="en-US" smtClean="0"/>
              <a:t>‹#›</a:t>
            </a:fld>
            <a:endParaRPr lang="en-US"/>
          </a:p>
        </p:txBody>
      </p:sp>
    </p:spTree>
    <p:extLst>
      <p:ext uri="{BB962C8B-B14F-4D97-AF65-F5344CB8AC3E}">
        <p14:creationId xmlns:p14="http://schemas.microsoft.com/office/powerpoint/2010/main" val="37702977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76F41C5-E9D0-DB89-D6D0-CBF86706E2BE}"/>
              </a:ext>
            </a:extLst>
          </p:cNvPr>
          <p:cNvSpPr txBox="1"/>
          <p:nvPr/>
        </p:nvSpPr>
        <p:spPr>
          <a:xfrm>
            <a:off x="6487886" y="5780782"/>
            <a:ext cx="4180115" cy="1077218"/>
          </a:xfrm>
          <a:prstGeom prst="rect">
            <a:avLst/>
          </a:prstGeom>
          <a:noFill/>
        </p:spPr>
        <p:txBody>
          <a:bodyPr wrap="square">
            <a:spAutoFit/>
          </a:bodyPr>
          <a:lstStyle/>
          <a:p>
            <a:r>
              <a:rPr lang="en-US" sz="3200" u="sng" dirty="0">
                <a:effectLst>
                  <a:outerShdw blurRad="38100" dist="38100" dir="2700000" algn="tl">
                    <a:srgbClr val="000000">
                      <a:alpha val="43137"/>
                    </a:srgbClr>
                  </a:outerShdw>
                </a:effectLst>
              </a:rPr>
              <a:t>Biblical Roadmap</a:t>
            </a:r>
            <a:br>
              <a:rPr lang="en-US" sz="3600" dirty="0"/>
            </a:br>
            <a:r>
              <a:rPr lang="en-US" sz="3200" dirty="0"/>
              <a:t>Saul, David, &amp; Solomon</a:t>
            </a:r>
          </a:p>
        </p:txBody>
      </p:sp>
      <p:sp>
        <p:nvSpPr>
          <p:cNvPr id="6" name="TextBox 5">
            <a:extLst>
              <a:ext uri="{FF2B5EF4-FFF2-40B4-BE49-F238E27FC236}">
                <a16:creationId xmlns:a16="http://schemas.microsoft.com/office/drawing/2014/main" id="{6931B7ED-CDEC-E8CC-15C5-70CF21D1BEC7}"/>
              </a:ext>
            </a:extLst>
          </p:cNvPr>
          <p:cNvSpPr txBox="1"/>
          <p:nvPr/>
        </p:nvSpPr>
        <p:spPr>
          <a:xfrm>
            <a:off x="3362712" y="297514"/>
            <a:ext cx="5582625" cy="5416868"/>
          </a:xfrm>
          <a:prstGeom prst="rect">
            <a:avLst/>
          </a:prstGeom>
          <a:noFill/>
        </p:spPr>
        <p:txBody>
          <a:bodyPr wrap="square">
            <a:spAutoFit/>
          </a:bodyPr>
          <a:lstStyle/>
          <a:p>
            <a:pPr algn="ctr"/>
            <a:r>
              <a:rPr lang="en-US" sz="3600" dirty="0"/>
              <a:t>1</a:t>
            </a:r>
            <a:r>
              <a:rPr lang="en-US" sz="3600" baseline="30000" dirty="0"/>
              <a:t>st</a:t>
            </a:r>
            <a:r>
              <a:rPr lang="en-US" sz="3600" dirty="0"/>
              <a:t> Samuel </a:t>
            </a:r>
          </a:p>
          <a:p>
            <a:pPr algn="ctr"/>
            <a:r>
              <a:rPr lang="en-US" sz="3600" dirty="0"/>
              <a:t>2</a:t>
            </a:r>
            <a:r>
              <a:rPr lang="en-US" sz="3600" baseline="30000" dirty="0"/>
              <a:t>nd</a:t>
            </a:r>
            <a:r>
              <a:rPr lang="en-US" sz="3600" dirty="0"/>
              <a:t>  Samuel</a:t>
            </a:r>
          </a:p>
          <a:p>
            <a:pPr algn="ctr"/>
            <a:r>
              <a:rPr lang="en-US" sz="3600" dirty="0"/>
              <a:t>1</a:t>
            </a:r>
            <a:r>
              <a:rPr lang="en-US" sz="3600" baseline="30000" dirty="0"/>
              <a:t>st</a:t>
            </a:r>
            <a:r>
              <a:rPr lang="en-US" sz="3600" dirty="0"/>
              <a:t> Kings </a:t>
            </a:r>
            <a:r>
              <a:rPr lang="en-US" dirty="0"/>
              <a:t>chapters</a:t>
            </a:r>
            <a:r>
              <a:rPr lang="en-US" sz="2800" dirty="0"/>
              <a:t> </a:t>
            </a:r>
            <a:r>
              <a:rPr lang="en-US" sz="3600" dirty="0"/>
              <a:t>1-11</a:t>
            </a:r>
          </a:p>
          <a:p>
            <a:pPr lvl="1" algn="ctr"/>
            <a:r>
              <a:rPr lang="en-US" sz="3600" dirty="0"/>
              <a:t>1</a:t>
            </a:r>
            <a:r>
              <a:rPr lang="en-US" sz="3600" baseline="30000" dirty="0"/>
              <a:t>st</a:t>
            </a:r>
            <a:r>
              <a:rPr lang="en-US" sz="3600" dirty="0"/>
              <a:t> Chronicles </a:t>
            </a:r>
            <a:r>
              <a:rPr lang="en-US" dirty="0"/>
              <a:t>chapters</a:t>
            </a:r>
            <a:r>
              <a:rPr lang="en-US" sz="2800" dirty="0"/>
              <a:t> </a:t>
            </a:r>
            <a:r>
              <a:rPr lang="en-US" sz="3600" dirty="0"/>
              <a:t>10-29</a:t>
            </a:r>
          </a:p>
          <a:p>
            <a:pPr lvl="1" algn="ctr"/>
            <a:r>
              <a:rPr lang="en-US" sz="3600" dirty="0"/>
              <a:t>2</a:t>
            </a:r>
            <a:r>
              <a:rPr lang="en-US" sz="3600" baseline="30000" dirty="0"/>
              <a:t>nd</a:t>
            </a:r>
            <a:r>
              <a:rPr lang="en-US" sz="3600" dirty="0"/>
              <a:t> Chronicles </a:t>
            </a:r>
            <a:r>
              <a:rPr lang="en-US" dirty="0"/>
              <a:t>chapters</a:t>
            </a:r>
            <a:r>
              <a:rPr lang="en-US" sz="4000" dirty="0"/>
              <a:t> </a:t>
            </a:r>
            <a:r>
              <a:rPr lang="en-US" sz="3600" dirty="0"/>
              <a:t>1-9 </a:t>
            </a:r>
          </a:p>
          <a:p>
            <a:pPr lvl="1" algn="ctr"/>
            <a:r>
              <a:rPr lang="en-US" sz="3600" dirty="0"/>
              <a:t>Psalms </a:t>
            </a:r>
          </a:p>
          <a:p>
            <a:pPr lvl="1" algn="ctr"/>
            <a:r>
              <a:rPr lang="en-US" sz="3600" dirty="0"/>
              <a:t>Proverbs </a:t>
            </a:r>
          </a:p>
          <a:p>
            <a:pPr lvl="1" algn="ctr"/>
            <a:r>
              <a:rPr lang="en-US" sz="3600" dirty="0"/>
              <a:t>Ecclesiastes</a:t>
            </a:r>
          </a:p>
          <a:p>
            <a:pPr lvl="1" algn="ctr"/>
            <a:r>
              <a:rPr lang="en-US" sz="3600" dirty="0"/>
              <a:t>Song of Solomon</a:t>
            </a:r>
          </a:p>
          <a:p>
            <a:endParaRPr lang="en-US" dirty="0"/>
          </a:p>
        </p:txBody>
      </p:sp>
    </p:spTree>
    <p:extLst>
      <p:ext uri="{BB962C8B-B14F-4D97-AF65-F5344CB8AC3E}">
        <p14:creationId xmlns:p14="http://schemas.microsoft.com/office/powerpoint/2010/main" val="41395480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0CF63-3397-7B75-5D6E-DFB081C2961A}"/>
              </a:ext>
            </a:extLst>
          </p:cNvPr>
          <p:cNvSpPr>
            <a:spLocks noGrp="1"/>
          </p:cNvSpPr>
          <p:nvPr>
            <p:ph type="title"/>
          </p:nvPr>
        </p:nvSpPr>
        <p:spPr/>
        <p:txBody>
          <a:bodyPr/>
          <a:lstStyle/>
          <a:p>
            <a:r>
              <a:rPr lang="en-US" dirty="0"/>
              <a:t>David to Solomon</a:t>
            </a:r>
          </a:p>
        </p:txBody>
      </p:sp>
      <p:sp>
        <p:nvSpPr>
          <p:cNvPr id="3" name="Content Placeholder 2">
            <a:extLst>
              <a:ext uri="{FF2B5EF4-FFF2-40B4-BE49-F238E27FC236}">
                <a16:creationId xmlns:a16="http://schemas.microsoft.com/office/drawing/2014/main" id="{3076C705-00E4-1550-2E16-B440F5663245}"/>
              </a:ext>
            </a:extLst>
          </p:cNvPr>
          <p:cNvSpPr>
            <a:spLocks noGrp="1"/>
          </p:cNvSpPr>
          <p:nvPr>
            <p:ph idx="1"/>
          </p:nvPr>
        </p:nvSpPr>
        <p:spPr/>
        <p:txBody>
          <a:bodyPr/>
          <a:lstStyle/>
          <a:p>
            <a:r>
              <a:rPr lang="en-US" dirty="0"/>
              <a:t>1 Chronicles 22:8-10, “And David said to Solomon: “My son, as for me, it was in my mind to build a house to the name of the Lord my God; but the word of the Lord came to me, saying, </a:t>
            </a:r>
            <a:r>
              <a:rPr lang="en-US" dirty="0">
                <a:ln>
                  <a:solidFill>
                    <a:srgbClr val="FF0000"/>
                  </a:solidFill>
                </a:ln>
              </a:rPr>
              <a:t>‘You have shed much blood and have made great wars; you shall not build a house for My name, because you have shed much blood on the earth in My sight. </a:t>
            </a:r>
            <a:r>
              <a:rPr lang="en-US" dirty="0"/>
              <a:t>Behold, a son shall be born to you, who shall be a man of rest; and I will give him rest from all his enemies all around. His name shall be Solomon, for I will give peace and quietness to Israel in his days. He shall build a house for My name, and he shall be My son, and I will be his Father; and I will establish the throne of his kingdom over Israel forever.”</a:t>
            </a:r>
          </a:p>
        </p:txBody>
      </p:sp>
    </p:spTree>
    <p:extLst>
      <p:ext uri="{BB962C8B-B14F-4D97-AF65-F5344CB8AC3E}">
        <p14:creationId xmlns:p14="http://schemas.microsoft.com/office/powerpoint/2010/main" val="1333601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82FDD-9D7F-149E-29F3-B92EE845DEF2}"/>
              </a:ext>
            </a:extLst>
          </p:cNvPr>
          <p:cNvSpPr>
            <a:spLocks noGrp="1"/>
          </p:cNvSpPr>
          <p:nvPr>
            <p:ph type="title"/>
          </p:nvPr>
        </p:nvSpPr>
        <p:spPr/>
        <p:txBody>
          <a:bodyPr/>
          <a:lstStyle/>
          <a:p>
            <a:r>
              <a:rPr lang="en-US" dirty="0"/>
              <a:t>David to Solomon</a:t>
            </a:r>
          </a:p>
        </p:txBody>
      </p:sp>
      <p:sp>
        <p:nvSpPr>
          <p:cNvPr id="3" name="Content Placeholder 2">
            <a:extLst>
              <a:ext uri="{FF2B5EF4-FFF2-40B4-BE49-F238E27FC236}">
                <a16:creationId xmlns:a16="http://schemas.microsoft.com/office/drawing/2014/main" id="{FEF7CE66-1C9A-5B42-D27B-2AE0599E466A}"/>
              </a:ext>
            </a:extLst>
          </p:cNvPr>
          <p:cNvSpPr>
            <a:spLocks noGrp="1"/>
          </p:cNvSpPr>
          <p:nvPr>
            <p:ph idx="1"/>
          </p:nvPr>
        </p:nvSpPr>
        <p:spPr/>
        <p:txBody>
          <a:bodyPr>
            <a:normAutofit/>
          </a:bodyPr>
          <a:lstStyle/>
          <a:p>
            <a:r>
              <a:rPr lang="en-US" dirty="0"/>
              <a:t>Isaiah 56:7 – “These I will bring to my holy mountain, and make them joyful in my house of prayer; their burnt offerings and their sacrifices will be accepted on my altar; for my house shall be called a house of prayer for all peoples.”</a:t>
            </a:r>
          </a:p>
          <a:p>
            <a:endParaRPr lang="en-US" dirty="0"/>
          </a:p>
          <a:p>
            <a:r>
              <a:rPr lang="en-US" dirty="0"/>
              <a:t>1 Kings 6:12 - “Concerning this temple which you are building, if you walk in My statutes, execute My judgments, keep all My commandments, and walk in them, then I will perform My word with you, which I spoke to your father David.  And I will dwell among the children of Israel, and will not forsake My people Israel.”</a:t>
            </a:r>
          </a:p>
        </p:txBody>
      </p:sp>
    </p:spTree>
    <p:extLst>
      <p:ext uri="{BB962C8B-B14F-4D97-AF65-F5344CB8AC3E}">
        <p14:creationId xmlns:p14="http://schemas.microsoft.com/office/powerpoint/2010/main" val="40153228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model of a house">
            <a:extLst>
              <a:ext uri="{FF2B5EF4-FFF2-40B4-BE49-F238E27FC236}">
                <a16:creationId xmlns:a16="http://schemas.microsoft.com/office/drawing/2014/main" id="{55869441-EFA8-6295-087E-6B99A7FCEEE4}"/>
              </a:ext>
            </a:extLst>
          </p:cNvPr>
          <p:cNvPicPr>
            <a:picLocks noChangeAspect="1"/>
          </p:cNvPicPr>
          <p:nvPr/>
        </p:nvPicPr>
        <p:blipFill rotWithShape="1">
          <a:blip r:embed="rId2">
            <a:extLst>
              <a:ext uri="{28A0092B-C50C-407E-A947-70E740481C1C}">
                <a14:useLocalDpi xmlns:a14="http://schemas.microsoft.com/office/drawing/2010/main" val="0"/>
              </a:ext>
            </a:extLst>
          </a:blip>
          <a:srcRect b="8180"/>
          <a:stretch/>
        </p:blipFill>
        <p:spPr>
          <a:xfrm>
            <a:off x="20" y="1282"/>
            <a:ext cx="12191980" cy="6856718"/>
          </a:xfrm>
          <a:prstGeom prst="rect">
            <a:avLst/>
          </a:prstGeom>
        </p:spPr>
      </p:pic>
    </p:spTree>
    <p:extLst>
      <p:ext uri="{BB962C8B-B14F-4D97-AF65-F5344CB8AC3E}">
        <p14:creationId xmlns:p14="http://schemas.microsoft.com/office/powerpoint/2010/main" val="4213220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EB2AF-C042-1BA8-7031-1CCBD2751F1E}"/>
              </a:ext>
            </a:extLst>
          </p:cNvPr>
          <p:cNvSpPr>
            <a:spLocks noGrp="1"/>
          </p:cNvSpPr>
          <p:nvPr>
            <p:ph type="title"/>
          </p:nvPr>
        </p:nvSpPr>
        <p:spPr/>
        <p:txBody>
          <a:bodyPr/>
          <a:lstStyle/>
          <a:p>
            <a:r>
              <a:rPr lang="en-US" dirty="0"/>
              <a:t>Solomon Riches</a:t>
            </a:r>
          </a:p>
        </p:txBody>
      </p:sp>
      <p:sp>
        <p:nvSpPr>
          <p:cNvPr id="3" name="Content Placeholder 2">
            <a:extLst>
              <a:ext uri="{FF2B5EF4-FFF2-40B4-BE49-F238E27FC236}">
                <a16:creationId xmlns:a16="http://schemas.microsoft.com/office/drawing/2014/main" id="{EFF74CC5-1ED7-6478-0C7B-3D74AD1E5F41}"/>
              </a:ext>
            </a:extLst>
          </p:cNvPr>
          <p:cNvSpPr>
            <a:spLocks noGrp="1"/>
          </p:cNvSpPr>
          <p:nvPr>
            <p:ph idx="1"/>
          </p:nvPr>
        </p:nvSpPr>
        <p:spPr/>
        <p:txBody>
          <a:bodyPr/>
          <a:lstStyle/>
          <a:p>
            <a:r>
              <a:rPr lang="en-US" dirty="0"/>
              <a:t>1 Kings 10:23, “Thus King Solomon excelled all the kings of the earth in riches and in wisdom.”</a:t>
            </a:r>
          </a:p>
          <a:p>
            <a:r>
              <a:rPr lang="en-US" dirty="0"/>
              <a:t>Riches</a:t>
            </a:r>
          </a:p>
          <a:p>
            <a:pPr lvl="1"/>
            <a:r>
              <a:rPr lang="en-US" dirty="0"/>
              <a:t>(1 Kings 10:14-15) Solomon’s yearly income.</a:t>
            </a:r>
          </a:p>
          <a:p>
            <a:pPr lvl="2"/>
            <a:r>
              <a:rPr lang="en-US" i="1" dirty="0">
                <a:ln>
                  <a:solidFill>
                    <a:srgbClr val="FFFF00"/>
                  </a:solidFill>
                </a:ln>
              </a:rPr>
              <a:t>“The weight of gold that came to Solomon yearly was six hundred and sixty-six talents of gold, besides that from the traveling merchants, from the income of traders, from all the kings of Arabia, and from the governors of the country.”</a:t>
            </a:r>
          </a:p>
          <a:p>
            <a:pPr lvl="3"/>
            <a:r>
              <a:rPr lang="en-US" dirty="0"/>
              <a:t>A talent ≈ 75 U.S. pounds = 1,094 troy ounces. </a:t>
            </a:r>
          </a:p>
          <a:p>
            <a:pPr lvl="3"/>
            <a:r>
              <a:rPr lang="en-US" dirty="0"/>
              <a:t>$1,600 per troy ounce, talent = $1,750,400. </a:t>
            </a:r>
          </a:p>
          <a:p>
            <a:pPr lvl="3"/>
            <a:r>
              <a:rPr lang="en-US" dirty="0"/>
              <a:t>Solomon received 666 talents of the metal each year.</a:t>
            </a:r>
          </a:p>
          <a:p>
            <a:pPr lvl="3"/>
            <a:r>
              <a:rPr lang="en-US" dirty="0"/>
              <a:t>≈ $1,165,766,400 U.S. dollars PER YEAR, MINIMUM</a:t>
            </a:r>
          </a:p>
        </p:txBody>
      </p:sp>
      <p:sp>
        <p:nvSpPr>
          <p:cNvPr id="5" name="Rectangle: Rounded Corners 4">
            <a:extLst>
              <a:ext uri="{FF2B5EF4-FFF2-40B4-BE49-F238E27FC236}">
                <a16:creationId xmlns:a16="http://schemas.microsoft.com/office/drawing/2014/main" id="{71951E85-EA1C-93C5-F26A-9211B5C7E19D}"/>
              </a:ext>
            </a:extLst>
          </p:cNvPr>
          <p:cNvSpPr/>
          <p:nvPr/>
        </p:nvSpPr>
        <p:spPr>
          <a:xfrm>
            <a:off x="2116552" y="5414704"/>
            <a:ext cx="5403574" cy="268356"/>
          </a:xfrm>
          <a:prstGeom prst="roundRect">
            <a:avLst/>
          </a:prstGeom>
          <a:solidFill>
            <a:srgbClr val="FFFF00">
              <a:alpha val="3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81520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BA513B0-82FF-4F41-8178-885375D1CF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8D9D619-F312-F056-CF29-A37A3BB4B6A1}"/>
              </a:ext>
            </a:extLst>
          </p:cNvPr>
          <p:cNvPicPr>
            <a:picLocks noChangeAspect="1"/>
          </p:cNvPicPr>
          <p:nvPr/>
        </p:nvPicPr>
        <p:blipFill rotWithShape="1">
          <a:blip r:embed="rId2"/>
          <a:srcRect t="11732" r="-1" b="11936"/>
          <a:stretch/>
        </p:blipFill>
        <p:spPr>
          <a:xfrm>
            <a:off x="-1" y="10"/>
            <a:ext cx="12228129" cy="4666928"/>
          </a:xfrm>
          <a:prstGeom prst="rect">
            <a:avLst/>
          </a:prstGeom>
        </p:spPr>
      </p:pic>
      <p:grpSp>
        <p:nvGrpSpPr>
          <p:cNvPr id="12" name="Group 11">
            <a:extLst>
              <a:ext uri="{FF2B5EF4-FFF2-40B4-BE49-F238E27FC236}">
                <a16:creationId xmlns:a16="http://schemas.microsoft.com/office/drawing/2014/main" id="{93DB8501-F9F2-4ACD-B56A-9019CD5006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2987478"/>
            <a:ext cx="12228128" cy="1828800"/>
            <a:chOff x="-305" y="2987478"/>
            <a:chExt cx="12188952" cy="1828800"/>
          </a:xfrm>
        </p:grpSpPr>
        <p:sp>
          <p:nvSpPr>
            <p:cNvPr id="13" name="Freeform: Shape 12">
              <a:extLst>
                <a:ext uri="{FF2B5EF4-FFF2-40B4-BE49-F238E27FC236}">
                  <a16:creationId xmlns:a16="http://schemas.microsoft.com/office/drawing/2014/main" id="{DD03A94A-ADF5-4334-86B1-DBA5F70ACD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385A18E1-CBE3-4BBD-B1B7-CDBCA685E0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133EDCAA-1D6C-4710-9DA1-C7FC946D8E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16" name="Freeform: Shape 15">
              <a:extLst>
                <a:ext uri="{FF2B5EF4-FFF2-40B4-BE49-F238E27FC236}">
                  <a16:creationId xmlns:a16="http://schemas.microsoft.com/office/drawing/2014/main" id="{3916FBF2-1CC9-460D-A42B-FB77E515EC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grpSp>
      <p:sp>
        <p:nvSpPr>
          <p:cNvPr id="2" name="Title 1">
            <a:extLst>
              <a:ext uri="{FF2B5EF4-FFF2-40B4-BE49-F238E27FC236}">
                <a16:creationId xmlns:a16="http://schemas.microsoft.com/office/drawing/2014/main" id="{4FF831E7-1ECD-97D6-AAFF-39778F9DD41D}"/>
              </a:ext>
            </a:extLst>
          </p:cNvPr>
          <p:cNvSpPr>
            <a:spLocks noGrp="1"/>
          </p:cNvSpPr>
          <p:nvPr>
            <p:ph type="title"/>
          </p:nvPr>
        </p:nvSpPr>
        <p:spPr>
          <a:xfrm>
            <a:off x="804672" y="4551037"/>
            <a:ext cx="5021782" cy="1509931"/>
          </a:xfrm>
        </p:spPr>
        <p:txBody>
          <a:bodyPr>
            <a:normAutofit/>
          </a:bodyPr>
          <a:lstStyle/>
          <a:p>
            <a:r>
              <a:rPr lang="en-US" sz="3600">
                <a:solidFill>
                  <a:schemeClr val="tx2"/>
                </a:solidFill>
              </a:rPr>
              <a:t>Solomon’s Riches</a:t>
            </a:r>
          </a:p>
        </p:txBody>
      </p:sp>
      <p:sp>
        <p:nvSpPr>
          <p:cNvPr id="3" name="Content Placeholder 2">
            <a:extLst>
              <a:ext uri="{FF2B5EF4-FFF2-40B4-BE49-F238E27FC236}">
                <a16:creationId xmlns:a16="http://schemas.microsoft.com/office/drawing/2014/main" id="{6C250090-4E98-AB36-4CAF-20502F056B0F}"/>
              </a:ext>
            </a:extLst>
          </p:cNvPr>
          <p:cNvSpPr>
            <a:spLocks noGrp="1"/>
          </p:cNvSpPr>
          <p:nvPr>
            <p:ph idx="1"/>
          </p:nvPr>
        </p:nvSpPr>
        <p:spPr>
          <a:xfrm>
            <a:off x="6470247" y="3965713"/>
            <a:ext cx="4926411" cy="2892287"/>
          </a:xfrm>
        </p:spPr>
        <p:txBody>
          <a:bodyPr anchor="ctr">
            <a:normAutofit/>
          </a:bodyPr>
          <a:lstStyle/>
          <a:p>
            <a:pPr lvl="1"/>
            <a:r>
              <a:rPr lang="en-US" sz="1600" dirty="0">
                <a:solidFill>
                  <a:schemeClr val="tx2"/>
                </a:solidFill>
              </a:rPr>
              <a:t>Palaces – in Multiple Cities</a:t>
            </a:r>
          </a:p>
          <a:p>
            <a:pPr lvl="1"/>
            <a:r>
              <a:rPr lang="en-US" sz="1600" dirty="0">
                <a:solidFill>
                  <a:schemeClr val="tx2"/>
                </a:solidFill>
              </a:rPr>
              <a:t>Fortresses and armories</a:t>
            </a:r>
          </a:p>
          <a:p>
            <a:pPr lvl="1"/>
            <a:r>
              <a:rPr lang="en-US" sz="1600" dirty="0">
                <a:solidFill>
                  <a:schemeClr val="tx2"/>
                </a:solidFill>
              </a:rPr>
              <a:t>Navy and fleets of ships</a:t>
            </a:r>
          </a:p>
          <a:p>
            <a:pPr lvl="1"/>
            <a:r>
              <a:rPr lang="en-US" sz="1600" dirty="0">
                <a:solidFill>
                  <a:schemeClr val="tx2"/>
                </a:solidFill>
              </a:rPr>
              <a:t>Horsemen/Chariots</a:t>
            </a:r>
          </a:p>
          <a:p>
            <a:pPr lvl="1"/>
            <a:r>
              <a:rPr lang="en-US" sz="1600" dirty="0">
                <a:solidFill>
                  <a:schemeClr val="tx2"/>
                </a:solidFill>
              </a:rPr>
              <a:t>Trade routes</a:t>
            </a:r>
          </a:p>
          <a:p>
            <a:pPr lvl="1"/>
            <a:r>
              <a:rPr lang="en-US" sz="1600" dirty="0">
                <a:solidFill>
                  <a:schemeClr val="tx2"/>
                </a:solidFill>
              </a:rPr>
              <a:t>International trade routes</a:t>
            </a:r>
          </a:p>
          <a:p>
            <a:pPr lvl="1"/>
            <a:r>
              <a:rPr lang="en-US" sz="1600" dirty="0">
                <a:solidFill>
                  <a:schemeClr val="tx2"/>
                </a:solidFill>
              </a:rPr>
              <a:t>Gardens</a:t>
            </a:r>
          </a:p>
          <a:p>
            <a:pPr lvl="1"/>
            <a:r>
              <a:rPr lang="en-US" sz="1600" dirty="0">
                <a:solidFill>
                  <a:schemeClr val="tx2"/>
                </a:solidFill>
              </a:rPr>
              <a:t>Zoos</a:t>
            </a:r>
          </a:p>
          <a:p>
            <a:pPr lvl="1"/>
            <a:endParaRPr lang="en-US" sz="1000" dirty="0">
              <a:solidFill>
                <a:schemeClr val="tx2"/>
              </a:solidFill>
            </a:endParaRPr>
          </a:p>
        </p:txBody>
      </p:sp>
    </p:spTree>
    <p:extLst>
      <p:ext uri="{BB962C8B-B14F-4D97-AF65-F5344CB8AC3E}">
        <p14:creationId xmlns:p14="http://schemas.microsoft.com/office/powerpoint/2010/main" val="1192016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7FF67-8FE1-40E0-5CDD-1CB8A9A49E7F}"/>
              </a:ext>
            </a:extLst>
          </p:cNvPr>
          <p:cNvSpPr>
            <a:spLocks noGrp="1"/>
          </p:cNvSpPr>
          <p:nvPr>
            <p:ph type="title"/>
          </p:nvPr>
        </p:nvSpPr>
        <p:spPr/>
        <p:txBody>
          <a:bodyPr/>
          <a:lstStyle/>
          <a:p>
            <a:r>
              <a:rPr lang="en-US" dirty="0"/>
              <a:t>Solomon’s Wisdom</a:t>
            </a:r>
          </a:p>
        </p:txBody>
      </p:sp>
      <p:sp>
        <p:nvSpPr>
          <p:cNvPr id="3" name="Content Placeholder 2">
            <a:extLst>
              <a:ext uri="{FF2B5EF4-FFF2-40B4-BE49-F238E27FC236}">
                <a16:creationId xmlns:a16="http://schemas.microsoft.com/office/drawing/2014/main" id="{70E90A3C-D8E4-111C-4242-2B4841D91E8C}"/>
              </a:ext>
            </a:extLst>
          </p:cNvPr>
          <p:cNvSpPr>
            <a:spLocks noGrp="1"/>
          </p:cNvSpPr>
          <p:nvPr>
            <p:ph idx="1"/>
          </p:nvPr>
        </p:nvSpPr>
        <p:spPr/>
        <p:txBody>
          <a:bodyPr>
            <a:normAutofit fontScale="85000" lnSpcReduction="20000"/>
          </a:bodyPr>
          <a:lstStyle/>
          <a:p>
            <a:r>
              <a:rPr lang="en-US" dirty="0"/>
              <a:t>1 Kings 10:23, “Thus King Solomon excelled all the kings of the earth in riches and in wisdom.”</a:t>
            </a:r>
          </a:p>
          <a:p>
            <a:r>
              <a:rPr lang="en-US" dirty="0"/>
              <a:t>1 Kings 10:3-8, “So Solomon answered all her questions; there was nothing so difficult for the king that he could not explain it to her. And when the queen of Sheba had seen all the wisdom of Solomon, the house that he had built, the food on his table, the seating of his servants, the service of his waiters and their apparel, his cupbearers, and his entryway by which he went up to the house of the LORD, there was no more spirit in her. Then she said to the king: “It was a true report which I heard in my own land about your words and your wisdom. However, I did not believe the words until I came and saw with my own eyes; and indeed, the half was not told me. Your wisdom and prosperity exceed the fame of which I heard. Happy are your men and happy are these your servants, who stand continually before you and hear your wisdom! Blessed be the LORD your God, who delighted in you, setting you on the throne of Israel! Because the LORD has loved Israel forever, therefore He made you king, to do justice and righteousness.”</a:t>
            </a:r>
          </a:p>
        </p:txBody>
      </p:sp>
      <p:sp>
        <p:nvSpPr>
          <p:cNvPr id="15" name="Rectangle: Rounded Corners 14">
            <a:extLst>
              <a:ext uri="{FF2B5EF4-FFF2-40B4-BE49-F238E27FC236}">
                <a16:creationId xmlns:a16="http://schemas.microsoft.com/office/drawing/2014/main" id="{E1962F92-8CC3-C4C4-03C7-275772873C11}"/>
              </a:ext>
            </a:extLst>
          </p:cNvPr>
          <p:cNvSpPr/>
          <p:nvPr/>
        </p:nvSpPr>
        <p:spPr>
          <a:xfrm>
            <a:off x="1091953" y="2743200"/>
            <a:ext cx="6755907" cy="266330"/>
          </a:xfrm>
          <a:prstGeom prst="round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FBF674AA-A642-2278-758C-A07D93FC2DC5}"/>
              </a:ext>
            </a:extLst>
          </p:cNvPr>
          <p:cNvSpPr/>
          <p:nvPr/>
        </p:nvSpPr>
        <p:spPr>
          <a:xfrm>
            <a:off x="8101613" y="2493963"/>
            <a:ext cx="2813297" cy="249237"/>
          </a:xfrm>
          <a:prstGeom prst="round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2BF03828-1DA9-2E75-CEBD-012EAF9FD07E}"/>
              </a:ext>
            </a:extLst>
          </p:cNvPr>
          <p:cNvSpPr/>
          <p:nvPr/>
        </p:nvSpPr>
        <p:spPr>
          <a:xfrm>
            <a:off x="2958113" y="4770438"/>
            <a:ext cx="6919312" cy="266330"/>
          </a:xfrm>
          <a:prstGeom prst="round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3E1D265F-E878-1CF4-EC87-5D625E2AE076}"/>
              </a:ext>
            </a:extLst>
          </p:cNvPr>
          <p:cNvSpPr/>
          <p:nvPr/>
        </p:nvSpPr>
        <p:spPr>
          <a:xfrm>
            <a:off x="7915275" y="5554848"/>
            <a:ext cx="1457325" cy="266330"/>
          </a:xfrm>
          <a:prstGeom prst="round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52208E60-4589-6270-3F72-7ADD454AFEBC}"/>
              </a:ext>
            </a:extLst>
          </p:cNvPr>
          <p:cNvSpPr/>
          <p:nvPr/>
        </p:nvSpPr>
        <p:spPr>
          <a:xfrm>
            <a:off x="1091953" y="5822581"/>
            <a:ext cx="2003672" cy="266330"/>
          </a:xfrm>
          <a:prstGeom prst="round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0737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C7EB2-D4CC-8853-F82F-B9588F82822E}"/>
              </a:ext>
            </a:extLst>
          </p:cNvPr>
          <p:cNvSpPr>
            <a:spLocks noGrp="1"/>
          </p:cNvSpPr>
          <p:nvPr>
            <p:ph type="title"/>
          </p:nvPr>
        </p:nvSpPr>
        <p:spPr/>
        <p:txBody>
          <a:bodyPr/>
          <a:lstStyle/>
          <a:p>
            <a:r>
              <a:rPr lang="en-US" dirty="0"/>
              <a:t>Solomon’s Districts</a:t>
            </a:r>
          </a:p>
        </p:txBody>
      </p:sp>
      <p:sp>
        <p:nvSpPr>
          <p:cNvPr id="3" name="Content Placeholder 2">
            <a:extLst>
              <a:ext uri="{FF2B5EF4-FFF2-40B4-BE49-F238E27FC236}">
                <a16:creationId xmlns:a16="http://schemas.microsoft.com/office/drawing/2014/main" id="{B5ECE01F-F853-C572-6851-44E2B7F74B79}"/>
              </a:ext>
            </a:extLst>
          </p:cNvPr>
          <p:cNvSpPr>
            <a:spLocks noGrp="1"/>
          </p:cNvSpPr>
          <p:nvPr>
            <p:ph idx="1"/>
          </p:nvPr>
        </p:nvSpPr>
        <p:spPr/>
        <p:txBody>
          <a:bodyPr>
            <a:normAutofit lnSpcReduction="10000"/>
          </a:bodyPr>
          <a:lstStyle/>
          <a:p>
            <a:r>
              <a:rPr lang="en-US" dirty="0"/>
              <a:t>1 Kings 4:7-28</a:t>
            </a:r>
          </a:p>
          <a:p>
            <a:pPr lvl="1"/>
            <a:r>
              <a:rPr lang="en-US" dirty="0"/>
              <a:t>Solomon instituted 12 districts, which didn’t follow the tribal lands that they were given in Joshua</a:t>
            </a:r>
          </a:p>
          <a:p>
            <a:pPr lvl="2"/>
            <a:r>
              <a:rPr lang="en-US" dirty="0"/>
              <a:t>Each district was to provide for the royal household once per year</a:t>
            </a:r>
          </a:p>
          <a:p>
            <a:pPr lvl="2"/>
            <a:r>
              <a:rPr lang="en-US" dirty="0"/>
              <a:t>Each district had a governor that reported to Solomon.</a:t>
            </a:r>
          </a:p>
          <a:p>
            <a:pPr lvl="2"/>
            <a:r>
              <a:rPr lang="en-US" dirty="0"/>
              <a:t>However, Judah was not included in those districts, they did not have to pay tribute and support the throne. </a:t>
            </a:r>
          </a:p>
          <a:p>
            <a:pPr lvl="2"/>
            <a:r>
              <a:rPr lang="en-US" dirty="0"/>
              <a:t>This will become an issue after Solomon dies</a:t>
            </a:r>
          </a:p>
          <a:p>
            <a:pPr lvl="1"/>
            <a:r>
              <a:rPr lang="en-US" dirty="0"/>
              <a:t>Vs. 20 – God’s people were prospering, eating, drinking and rejoicing!</a:t>
            </a:r>
          </a:p>
          <a:p>
            <a:r>
              <a:rPr lang="en-US" dirty="0"/>
              <a:t>1 Kings 9:22</a:t>
            </a:r>
          </a:p>
          <a:p>
            <a:pPr lvl="1"/>
            <a:r>
              <a:rPr lang="en-US" dirty="0"/>
              <a:t>Solomon also put the nations of the people who’s land that </a:t>
            </a:r>
            <a:r>
              <a:rPr lang="en-US"/>
              <a:t>Israel took </a:t>
            </a:r>
            <a:r>
              <a:rPr lang="en-US" dirty="0"/>
              <a:t>into servitude.  He didn’t put any of God’s people in service.</a:t>
            </a:r>
          </a:p>
          <a:p>
            <a:endParaRPr lang="en-US" dirty="0"/>
          </a:p>
        </p:txBody>
      </p:sp>
      <p:sp>
        <p:nvSpPr>
          <p:cNvPr id="4" name="TextBox 3">
            <a:extLst>
              <a:ext uri="{FF2B5EF4-FFF2-40B4-BE49-F238E27FC236}">
                <a16:creationId xmlns:a16="http://schemas.microsoft.com/office/drawing/2014/main" id="{ED31F9DD-FF3D-1B1D-F1A3-36C0C27911FA}"/>
              </a:ext>
            </a:extLst>
          </p:cNvPr>
          <p:cNvSpPr txBox="1"/>
          <p:nvPr/>
        </p:nvSpPr>
        <p:spPr>
          <a:xfrm>
            <a:off x="6640498" y="4001294"/>
            <a:ext cx="1740023" cy="369332"/>
          </a:xfrm>
          <a:prstGeom prst="rect">
            <a:avLst/>
          </a:prstGeom>
          <a:noFill/>
        </p:spPr>
        <p:txBody>
          <a:bodyPr wrap="square" rtlCol="0">
            <a:spAutoFit/>
          </a:bodyPr>
          <a:lstStyle/>
          <a:p>
            <a:r>
              <a:rPr lang="en-US" dirty="0">
                <a:solidFill>
                  <a:srgbClr val="FF0000"/>
                </a:solidFill>
              </a:rPr>
              <a:t>(SPOILER ALERT)</a:t>
            </a:r>
          </a:p>
        </p:txBody>
      </p:sp>
    </p:spTree>
    <p:extLst>
      <p:ext uri="{BB962C8B-B14F-4D97-AF65-F5344CB8AC3E}">
        <p14:creationId xmlns:p14="http://schemas.microsoft.com/office/powerpoint/2010/main" val="2630579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3" name="Rectangle 4102">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098" name="Picture 2">
            <a:extLst>
              <a:ext uri="{FF2B5EF4-FFF2-40B4-BE49-F238E27FC236}">
                <a16:creationId xmlns:a16="http://schemas.microsoft.com/office/drawing/2014/main" id="{30C9D9C9-A140-DD33-0A7F-B68B23CADABE}"/>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t="5011" b="20354"/>
          <a:stretch/>
        </p:blipFill>
        <p:spPr bwMode="auto">
          <a:xfrm>
            <a:off x="7115177" y="115193"/>
            <a:ext cx="4950618" cy="6627614"/>
          </a:xfrm>
          <a:prstGeom prst="rect">
            <a:avLst/>
          </a:prstGeom>
          <a:noFill/>
          <a:extLst>
            <a:ext uri="{909E8E84-426E-40DD-AFC4-6F175D3DCCD1}">
              <a14:hiddenFill xmlns:a14="http://schemas.microsoft.com/office/drawing/2010/main">
                <a:solidFill>
                  <a:srgbClr val="FFFFFF"/>
                </a:solidFill>
              </a14:hiddenFill>
            </a:ext>
          </a:extLst>
        </p:spPr>
      </p:pic>
      <p:cxnSp>
        <p:nvCxnSpPr>
          <p:cNvPr id="4105" name="Straight Connector 4104">
            <a:extLst>
              <a:ext uri="{FF2B5EF4-FFF2-40B4-BE49-F238E27FC236}">
                <a16:creationId xmlns:a16="http://schemas.microsoft.com/office/drawing/2014/main" id="{AC65C03C-3F17-45DC-A1B9-35ACA43397D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15176" y="115193"/>
            <a:ext cx="0" cy="6627614"/>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107" name="Rectangle 4106">
            <a:extLst>
              <a:ext uri="{FF2B5EF4-FFF2-40B4-BE49-F238E27FC236}">
                <a16:creationId xmlns:a16="http://schemas.microsoft.com/office/drawing/2014/main" id="{A4A161CC-6DC5-4863-B213-94529D6E06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98B0500F-1EA3-0690-1F84-8DCA6C610163}"/>
              </a:ext>
            </a:extLst>
          </p:cNvPr>
          <p:cNvSpPr txBox="1"/>
          <p:nvPr/>
        </p:nvSpPr>
        <p:spPr>
          <a:xfrm>
            <a:off x="1032276" y="115193"/>
            <a:ext cx="5705473" cy="8125301"/>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District 1 – Mountains of Ephraim</a:t>
            </a:r>
          </a:p>
          <a:p>
            <a:pPr marL="742950" lvl="1" indent="-285750">
              <a:buFont typeface="Arial" panose="020B0604020202020204" pitchFamily="34" charset="0"/>
              <a:buChar char="•"/>
            </a:pPr>
            <a:r>
              <a:rPr lang="en-US" dirty="0">
                <a:solidFill>
                  <a:schemeClr val="bg1"/>
                </a:solidFill>
              </a:rPr>
              <a:t>Governor – Ben-</a:t>
            </a:r>
            <a:r>
              <a:rPr lang="en-US" dirty="0" err="1">
                <a:solidFill>
                  <a:schemeClr val="bg1"/>
                </a:solidFill>
              </a:rPr>
              <a:t>Hur</a:t>
            </a:r>
            <a:endParaRPr lang="en-US" dirty="0">
              <a:solidFill>
                <a:schemeClr val="bg1"/>
              </a:solidFill>
            </a:endParaRPr>
          </a:p>
          <a:p>
            <a:pPr marL="285750" indent="-285750">
              <a:buFont typeface="Arial" panose="020B0604020202020204" pitchFamily="34" charset="0"/>
              <a:buChar char="•"/>
            </a:pPr>
            <a:r>
              <a:rPr lang="en-US" dirty="0">
                <a:solidFill>
                  <a:schemeClr val="bg1"/>
                </a:solidFill>
              </a:rPr>
              <a:t>District 2 – Makraz</a:t>
            </a:r>
          </a:p>
          <a:p>
            <a:pPr marL="742950" lvl="1" indent="-285750">
              <a:buFont typeface="Arial" panose="020B0604020202020204" pitchFamily="34" charset="0"/>
              <a:buChar char="•"/>
            </a:pPr>
            <a:r>
              <a:rPr lang="en-US" dirty="0">
                <a:solidFill>
                  <a:schemeClr val="bg1"/>
                </a:solidFill>
              </a:rPr>
              <a:t>Governor – Ben-</a:t>
            </a:r>
            <a:r>
              <a:rPr lang="en-US" dirty="0" err="1">
                <a:solidFill>
                  <a:schemeClr val="bg1"/>
                </a:solidFill>
              </a:rPr>
              <a:t>Deker</a:t>
            </a:r>
            <a:endParaRPr lang="en-US" dirty="0">
              <a:solidFill>
                <a:schemeClr val="bg1"/>
              </a:solidFill>
            </a:endParaRPr>
          </a:p>
          <a:p>
            <a:pPr marL="285750" indent="-285750">
              <a:buFont typeface="Arial" panose="020B0604020202020204" pitchFamily="34" charset="0"/>
              <a:buChar char="•"/>
            </a:pPr>
            <a:r>
              <a:rPr lang="en-US" dirty="0">
                <a:solidFill>
                  <a:schemeClr val="bg1"/>
                </a:solidFill>
              </a:rPr>
              <a:t>District 3 – </a:t>
            </a:r>
            <a:r>
              <a:rPr lang="en-US" dirty="0" err="1">
                <a:solidFill>
                  <a:schemeClr val="bg1"/>
                </a:solidFill>
              </a:rPr>
              <a:t>Arubboth</a:t>
            </a:r>
            <a:endParaRPr lang="en-US" dirty="0">
              <a:solidFill>
                <a:schemeClr val="bg1"/>
              </a:solidFill>
            </a:endParaRPr>
          </a:p>
          <a:p>
            <a:pPr marL="742950" lvl="1" indent="-285750">
              <a:buFont typeface="Arial" panose="020B0604020202020204" pitchFamily="34" charset="0"/>
              <a:buChar char="•"/>
            </a:pPr>
            <a:r>
              <a:rPr lang="en-US" dirty="0">
                <a:solidFill>
                  <a:schemeClr val="bg1"/>
                </a:solidFill>
              </a:rPr>
              <a:t>Governor – Ben-Hesed</a:t>
            </a:r>
          </a:p>
          <a:p>
            <a:pPr marL="285750" indent="-285750">
              <a:buFont typeface="Arial" panose="020B0604020202020204" pitchFamily="34" charset="0"/>
              <a:buChar char="•"/>
            </a:pPr>
            <a:r>
              <a:rPr lang="en-US" dirty="0">
                <a:solidFill>
                  <a:schemeClr val="bg1"/>
                </a:solidFill>
              </a:rPr>
              <a:t>District 4 – </a:t>
            </a:r>
            <a:r>
              <a:rPr lang="en-US" dirty="0" err="1">
                <a:solidFill>
                  <a:schemeClr val="bg1"/>
                </a:solidFill>
              </a:rPr>
              <a:t>Dor</a:t>
            </a:r>
            <a:endParaRPr lang="en-US" dirty="0">
              <a:solidFill>
                <a:schemeClr val="bg1"/>
              </a:solidFill>
            </a:endParaRPr>
          </a:p>
          <a:p>
            <a:pPr marL="742950" lvl="1" indent="-285750">
              <a:buFont typeface="Arial" panose="020B0604020202020204" pitchFamily="34" charset="0"/>
              <a:buChar char="•"/>
            </a:pPr>
            <a:r>
              <a:rPr lang="en-US" dirty="0">
                <a:solidFill>
                  <a:schemeClr val="bg1"/>
                </a:solidFill>
              </a:rPr>
              <a:t>Governor – Ben-</a:t>
            </a:r>
            <a:r>
              <a:rPr lang="en-US" dirty="0" err="1">
                <a:solidFill>
                  <a:schemeClr val="bg1"/>
                </a:solidFill>
              </a:rPr>
              <a:t>Abinadab</a:t>
            </a:r>
            <a:r>
              <a:rPr lang="en-US" dirty="0">
                <a:solidFill>
                  <a:schemeClr val="bg1"/>
                </a:solidFill>
              </a:rPr>
              <a:t> (Solomon’s Son-in-Law)</a:t>
            </a:r>
          </a:p>
          <a:p>
            <a:pPr marL="285750" indent="-285750">
              <a:buFont typeface="Arial" panose="020B0604020202020204" pitchFamily="34" charset="0"/>
              <a:buChar char="•"/>
            </a:pPr>
            <a:r>
              <a:rPr lang="en-US" dirty="0">
                <a:solidFill>
                  <a:schemeClr val="bg1"/>
                </a:solidFill>
              </a:rPr>
              <a:t>District 5 – </a:t>
            </a:r>
            <a:r>
              <a:rPr lang="en-US" dirty="0" err="1">
                <a:solidFill>
                  <a:schemeClr val="bg1"/>
                </a:solidFill>
              </a:rPr>
              <a:t>Taanach</a:t>
            </a:r>
            <a:endParaRPr lang="en-US" dirty="0">
              <a:solidFill>
                <a:schemeClr val="bg1"/>
              </a:solidFill>
            </a:endParaRPr>
          </a:p>
          <a:p>
            <a:pPr marL="742950" lvl="1" indent="-285750">
              <a:buFont typeface="Arial" panose="020B0604020202020204" pitchFamily="34" charset="0"/>
              <a:buChar char="•"/>
            </a:pPr>
            <a:r>
              <a:rPr lang="en-US" dirty="0">
                <a:solidFill>
                  <a:schemeClr val="bg1"/>
                </a:solidFill>
              </a:rPr>
              <a:t>Governor – </a:t>
            </a:r>
            <a:r>
              <a:rPr lang="en-US" dirty="0" err="1">
                <a:solidFill>
                  <a:schemeClr val="bg1"/>
                </a:solidFill>
              </a:rPr>
              <a:t>Baana</a:t>
            </a:r>
            <a:endParaRPr lang="en-US" dirty="0">
              <a:solidFill>
                <a:schemeClr val="bg1"/>
              </a:solidFill>
            </a:endParaRPr>
          </a:p>
          <a:p>
            <a:pPr marL="285750" indent="-285750">
              <a:buFont typeface="Arial" panose="020B0604020202020204" pitchFamily="34" charset="0"/>
              <a:buChar char="•"/>
            </a:pPr>
            <a:r>
              <a:rPr lang="en-US" dirty="0">
                <a:solidFill>
                  <a:schemeClr val="bg1"/>
                </a:solidFill>
              </a:rPr>
              <a:t>District 6 – </a:t>
            </a:r>
            <a:r>
              <a:rPr lang="en-US" dirty="0" err="1">
                <a:solidFill>
                  <a:schemeClr val="bg1"/>
                </a:solidFill>
              </a:rPr>
              <a:t>Ramoth</a:t>
            </a:r>
            <a:r>
              <a:rPr lang="en-US" dirty="0">
                <a:solidFill>
                  <a:schemeClr val="bg1"/>
                </a:solidFill>
              </a:rPr>
              <a:t> Gilead</a:t>
            </a:r>
          </a:p>
          <a:p>
            <a:pPr marL="742950" lvl="1" indent="-285750">
              <a:buFont typeface="Arial" panose="020B0604020202020204" pitchFamily="34" charset="0"/>
              <a:buChar char="•"/>
            </a:pPr>
            <a:r>
              <a:rPr lang="en-US" dirty="0">
                <a:solidFill>
                  <a:schemeClr val="bg1"/>
                </a:solidFill>
              </a:rPr>
              <a:t>Governor – Ben-Geber</a:t>
            </a:r>
          </a:p>
          <a:p>
            <a:pPr marL="285750" indent="-285750">
              <a:buFont typeface="Arial" panose="020B0604020202020204" pitchFamily="34" charset="0"/>
              <a:buChar char="•"/>
            </a:pPr>
            <a:r>
              <a:rPr lang="en-US" dirty="0">
                <a:solidFill>
                  <a:schemeClr val="bg1"/>
                </a:solidFill>
              </a:rPr>
              <a:t>District 7 – </a:t>
            </a:r>
            <a:r>
              <a:rPr lang="en-US" dirty="0" err="1">
                <a:solidFill>
                  <a:schemeClr val="bg1"/>
                </a:solidFill>
              </a:rPr>
              <a:t>Mahanaim</a:t>
            </a:r>
            <a:endParaRPr lang="en-US" dirty="0">
              <a:solidFill>
                <a:schemeClr val="bg1"/>
              </a:solidFill>
            </a:endParaRPr>
          </a:p>
          <a:p>
            <a:pPr marL="742950" lvl="1" indent="-285750">
              <a:buFont typeface="Arial" panose="020B0604020202020204" pitchFamily="34" charset="0"/>
              <a:buChar char="•"/>
            </a:pPr>
            <a:r>
              <a:rPr lang="en-US" dirty="0">
                <a:solidFill>
                  <a:schemeClr val="bg1"/>
                </a:solidFill>
              </a:rPr>
              <a:t>Governor – </a:t>
            </a:r>
            <a:r>
              <a:rPr lang="en-US" dirty="0" err="1">
                <a:solidFill>
                  <a:schemeClr val="bg1"/>
                </a:solidFill>
              </a:rPr>
              <a:t>Ahinadab</a:t>
            </a:r>
            <a:endParaRPr lang="en-US" dirty="0">
              <a:solidFill>
                <a:schemeClr val="bg1"/>
              </a:solidFill>
            </a:endParaRPr>
          </a:p>
          <a:p>
            <a:pPr marL="285750" indent="-285750">
              <a:buFont typeface="Arial" panose="020B0604020202020204" pitchFamily="34" charset="0"/>
              <a:buChar char="•"/>
            </a:pPr>
            <a:r>
              <a:rPr lang="en-US" dirty="0">
                <a:solidFill>
                  <a:schemeClr val="bg1"/>
                </a:solidFill>
              </a:rPr>
              <a:t>District 8 - Naphtali</a:t>
            </a:r>
          </a:p>
          <a:p>
            <a:pPr marL="742950" lvl="1" indent="-285750">
              <a:buFont typeface="Arial" panose="020B0604020202020204" pitchFamily="34" charset="0"/>
              <a:buChar char="•"/>
            </a:pPr>
            <a:r>
              <a:rPr lang="en-US" dirty="0">
                <a:solidFill>
                  <a:schemeClr val="bg1"/>
                </a:solidFill>
              </a:rPr>
              <a:t>Governor – </a:t>
            </a:r>
            <a:r>
              <a:rPr lang="en-US" dirty="0" err="1">
                <a:solidFill>
                  <a:schemeClr val="bg1"/>
                </a:solidFill>
              </a:rPr>
              <a:t>Ahimaaz</a:t>
            </a:r>
            <a:r>
              <a:rPr lang="en-US" dirty="0">
                <a:solidFill>
                  <a:schemeClr val="bg1"/>
                </a:solidFill>
              </a:rPr>
              <a:t> (Solomon’s Son-in-Law)</a:t>
            </a:r>
          </a:p>
          <a:p>
            <a:pPr marL="285750" indent="-285750">
              <a:buFont typeface="Arial" panose="020B0604020202020204" pitchFamily="34" charset="0"/>
              <a:buChar char="•"/>
            </a:pPr>
            <a:r>
              <a:rPr lang="en-US" dirty="0">
                <a:solidFill>
                  <a:schemeClr val="bg1"/>
                </a:solidFill>
              </a:rPr>
              <a:t>District 9 – Asher and </a:t>
            </a:r>
            <a:r>
              <a:rPr lang="en-US" dirty="0" err="1">
                <a:solidFill>
                  <a:schemeClr val="bg1"/>
                </a:solidFill>
              </a:rPr>
              <a:t>Aloth</a:t>
            </a:r>
            <a:endParaRPr lang="en-US" dirty="0">
              <a:solidFill>
                <a:schemeClr val="bg1"/>
              </a:solidFill>
            </a:endParaRPr>
          </a:p>
          <a:p>
            <a:pPr marL="742950" lvl="1" indent="-285750">
              <a:buFont typeface="Arial" panose="020B0604020202020204" pitchFamily="34" charset="0"/>
              <a:buChar char="•"/>
            </a:pPr>
            <a:r>
              <a:rPr lang="en-US" dirty="0">
                <a:solidFill>
                  <a:schemeClr val="bg1"/>
                </a:solidFill>
              </a:rPr>
              <a:t>Governor – </a:t>
            </a:r>
            <a:r>
              <a:rPr lang="en-US" dirty="0" err="1">
                <a:solidFill>
                  <a:schemeClr val="bg1"/>
                </a:solidFill>
              </a:rPr>
              <a:t>Baanah</a:t>
            </a:r>
            <a:endParaRPr lang="en-US" dirty="0">
              <a:solidFill>
                <a:schemeClr val="bg1"/>
              </a:solidFill>
            </a:endParaRPr>
          </a:p>
          <a:p>
            <a:pPr marL="285750" indent="-285750">
              <a:buFont typeface="Arial" panose="020B0604020202020204" pitchFamily="34" charset="0"/>
              <a:buChar char="•"/>
            </a:pPr>
            <a:r>
              <a:rPr lang="en-US" dirty="0">
                <a:solidFill>
                  <a:schemeClr val="bg1"/>
                </a:solidFill>
              </a:rPr>
              <a:t>District 10 - Issachar</a:t>
            </a:r>
          </a:p>
          <a:p>
            <a:pPr marL="742950" lvl="1" indent="-285750">
              <a:buFont typeface="Arial" panose="020B0604020202020204" pitchFamily="34" charset="0"/>
              <a:buChar char="•"/>
            </a:pPr>
            <a:r>
              <a:rPr lang="en-US" dirty="0">
                <a:solidFill>
                  <a:schemeClr val="bg1"/>
                </a:solidFill>
              </a:rPr>
              <a:t>Governor – Jehoshaphat</a:t>
            </a:r>
          </a:p>
          <a:p>
            <a:pPr marL="285750" indent="-285750">
              <a:buFont typeface="Arial" panose="020B0604020202020204" pitchFamily="34" charset="0"/>
              <a:buChar char="•"/>
            </a:pPr>
            <a:r>
              <a:rPr lang="en-US" dirty="0">
                <a:solidFill>
                  <a:schemeClr val="bg1"/>
                </a:solidFill>
              </a:rPr>
              <a:t>District 11 - Benjamin</a:t>
            </a:r>
          </a:p>
          <a:p>
            <a:pPr marL="742950" lvl="1" indent="-285750">
              <a:buFont typeface="Arial" panose="020B0604020202020204" pitchFamily="34" charset="0"/>
              <a:buChar char="•"/>
            </a:pPr>
            <a:r>
              <a:rPr lang="en-US" dirty="0">
                <a:solidFill>
                  <a:schemeClr val="bg1"/>
                </a:solidFill>
              </a:rPr>
              <a:t>Governor – Shimei</a:t>
            </a:r>
          </a:p>
          <a:p>
            <a:pPr marL="285750" indent="-285750">
              <a:buFont typeface="Arial" panose="020B0604020202020204" pitchFamily="34" charset="0"/>
              <a:buChar char="•"/>
            </a:pPr>
            <a:r>
              <a:rPr lang="en-US" dirty="0">
                <a:solidFill>
                  <a:schemeClr val="bg1"/>
                </a:solidFill>
              </a:rPr>
              <a:t>District 12 – Gilead</a:t>
            </a:r>
          </a:p>
          <a:p>
            <a:pPr marL="742950" lvl="1" indent="-285750">
              <a:buFont typeface="Arial" panose="020B0604020202020204" pitchFamily="34" charset="0"/>
              <a:buChar char="•"/>
            </a:pPr>
            <a:r>
              <a:rPr lang="en-US" dirty="0">
                <a:solidFill>
                  <a:schemeClr val="bg1"/>
                </a:solidFill>
              </a:rPr>
              <a:t>Governor – Geber</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endParaRPr lang="en-US" dirty="0">
              <a:solidFill>
                <a:schemeClr val="bg1"/>
              </a:solidFill>
            </a:endParaRPr>
          </a:p>
          <a:p>
            <a:pPr marL="742950" lvl="1" indent="-285750">
              <a:buFont typeface="Arial" panose="020B0604020202020204" pitchFamily="34" charset="0"/>
              <a:buChar char="•"/>
            </a:pPr>
            <a:endParaRPr lang="en-US" dirty="0">
              <a:solidFill>
                <a:schemeClr val="bg1"/>
              </a:solidFill>
            </a:endParaRPr>
          </a:p>
          <a:p>
            <a:pPr marL="742950" lvl="1" indent="-285750">
              <a:buFont typeface="Arial" panose="020B0604020202020204" pitchFamily="34" charset="0"/>
              <a:buChar char="•"/>
            </a:pPr>
            <a:endParaRPr lang="en-US" dirty="0">
              <a:solidFill>
                <a:schemeClr val="bg1"/>
              </a:solidFill>
            </a:endParaRPr>
          </a:p>
          <a:p>
            <a:pPr marL="742950" lvl="1" indent="-285750">
              <a:buFont typeface="Arial" panose="020B0604020202020204" pitchFamily="34" charset="0"/>
              <a:buChar char="•"/>
            </a:pPr>
            <a:endParaRPr lang="en-US" dirty="0">
              <a:solidFill>
                <a:schemeClr val="bg1"/>
              </a:solidFill>
            </a:endParaRPr>
          </a:p>
        </p:txBody>
      </p:sp>
    </p:spTree>
    <p:extLst>
      <p:ext uri="{BB962C8B-B14F-4D97-AF65-F5344CB8AC3E}">
        <p14:creationId xmlns:p14="http://schemas.microsoft.com/office/powerpoint/2010/main" val="20374574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Map">
            <a:extLst>
              <a:ext uri="{FF2B5EF4-FFF2-40B4-BE49-F238E27FC236}">
                <a16:creationId xmlns:a16="http://schemas.microsoft.com/office/drawing/2014/main" id="{43FA8D3E-C76D-4915-D623-BE6E1D6680F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749" b="2361"/>
          <a:stretch/>
        </p:blipFill>
        <p:spPr bwMode="auto">
          <a:xfrm>
            <a:off x="3747224" y="0"/>
            <a:ext cx="4979332" cy="68438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76028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Map&#10;&#10;Description automatically generated">
            <a:extLst>
              <a:ext uri="{FF2B5EF4-FFF2-40B4-BE49-F238E27FC236}">
                <a16:creationId xmlns:a16="http://schemas.microsoft.com/office/drawing/2014/main" id="{BFAD24D5-C64D-784C-963D-1FD641535D2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19674" y="-1206"/>
            <a:ext cx="4505225" cy="6859206"/>
          </a:xfrm>
        </p:spPr>
      </p:pic>
    </p:spTree>
    <p:extLst>
      <p:ext uri="{BB962C8B-B14F-4D97-AF65-F5344CB8AC3E}">
        <p14:creationId xmlns:p14="http://schemas.microsoft.com/office/powerpoint/2010/main" val="34737683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7" name="Straight Connector 56" title="callout lines">
            <a:extLst>
              <a:ext uri="{FF2B5EF4-FFF2-40B4-BE49-F238E27FC236}">
                <a16:creationId xmlns:a16="http://schemas.microsoft.com/office/drawing/2014/main" id="{0C10799F-2069-103D-6FC7-A542C8A4710E}"/>
              </a:ext>
            </a:extLst>
          </p:cNvPr>
          <p:cNvCxnSpPr>
            <a:cxnSpLocks/>
          </p:cNvCxnSpPr>
          <p:nvPr/>
        </p:nvCxnSpPr>
        <p:spPr>
          <a:xfrm flipH="1">
            <a:off x="8734568" y="2842087"/>
            <a:ext cx="16987" cy="1582229"/>
          </a:xfrm>
          <a:prstGeom prst="line">
            <a:avLst/>
          </a:prstGeom>
          <a:ln w="31750" cmpd="sng">
            <a:solidFill>
              <a:schemeClr val="tx1"/>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6C86ED40-5F64-3584-BD1F-4BCD96F9CC1A}"/>
              </a:ext>
            </a:extLst>
          </p:cNvPr>
          <p:cNvCxnSpPr>
            <a:cxnSpLocks/>
          </p:cNvCxnSpPr>
          <p:nvPr/>
        </p:nvCxnSpPr>
        <p:spPr>
          <a:xfrm flipH="1" flipV="1">
            <a:off x="2085779" y="4315468"/>
            <a:ext cx="12109" cy="33345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 name="Group 21" descr="Year 2">
            <a:extLst>
              <a:ext uri="{FF2B5EF4-FFF2-40B4-BE49-F238E27FC236}">
                <a16:creationId xmlns:a16="http://schemas.microsoft.com/office/drawing/2014/main" id="{B77D3ADC-4691-423D-B968-599D539C51C4}"/>
              </a:ext>
            </a:extLst>
          </p:cNvPr>
          <p:cNvGrpSpPr/>
          <p:nvPr/>
        </p:nvGrpSpPr>
        <p:grpSpPr>
          <a:xfrm>
            <a:off x="5296106" y="3235519"/>
            <a:ext cx="1788347" cy="56445"/>
            <a:chOff x="3769620" y="5778006"/>
            <a:chExt cx="1941846" cy="165471"/>
          </a:xfrm>
        </p:grpSpPr>
        <p:cxnSp>
          <p:nvCxnSpPr>
            <p:cNvPr id="39" name="Straight Connector 38" title="q lines">
              <a:extLst>
                <a:ext uri="{FF2B5EF4-FFF2-40B4-BE49-F238E27FC236}">
                  <a16:creationId xmlns:a16="http://schemas.microsoft.com/office/drawing/2014/main" id="{8CEE23F6-603B-4DB5-A968-8F086AA2AF53}"/>
                </a:ext>
              </a:extLst>
            </p:cNvPr>
            <p:cNvCxnSpPr>
              <a:cxnSpLocks/>
            </p:cNvCxnSpPr>
            <p:nvPr/>
          </p:nvCxnSpPr>
          <p:spPr>
            <a:xfrm>
              <a:off x="4416902" y="577800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45" name="Straight Connector 44" title="q lines">
              <a:extLst>
                <a:ext uri="{FF2B5EF4-FFF2-40B4-BE49-F238E27FC236}">
                  <a16:creationId xmlns:a16="http://schemas.microsoft.com/office/drawing/2014/main" id="{B0EC7A32-A13D-40FD-8FCB-9A2616556D19}"/>
                </a:ext>
              </a:extLst>
            </p:cNvPr>
            <p:cNvCxnSpPr>
              <a:cxnSpLocks/>
            </p:cNvCxnSpPr>
            <p:nvPr/>
          </p:nvCxnSpPr>
          <p:spPr>
            <a:xfrm>
              <a:off x="5064184" y="577800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47" name="Straight Connector 46" title="q lines">
              <a:extLst>
                <a:ext uri="{FF2B5EF4-FFF2-40B4-BE49-F238E27FC236}">
                  <a16:creationId xmlns:a16="http://schemas.microsoft.com/office/drawing/2014/main" id="{662638A0-3098-431F-BE5E-612EF4623E02}"/>
                </a:ext>
              </a:extLst>
            </p:cNvPr>
            <p:cNvCxnSpPr>
              <a:cxnSpLocks/>
            </p:cNvCxnSpPr>
            <p:nvPr/>
          </p:nvCxnSpPr>
          <p:spPr>
            <a:xfrm>
              <a:off x="5711466" y="577800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15" name="Straight Connector 114" title="q lines">
              <a:extLst>
                <a:ext uri="{FF2B5EF4-FFF2-40B4-BE49-F238E27FC236}">
                  <a16:creationId xmlns:a16="http://schemas.microsoft.com/office/drawing/2014/main" id="{5C8E95F6-C78E-4027-9F74-5B2D4ABF6B49}"/>
                </a:ext>
              </a:extLst>
            </p:cNvPr>
            <p:cNvCxnSpPr>
              <a:cxnSpLocks/>
            </p:cNvCxnSpPr>
            <p:nvPr/>
          </p:nvCxnSpPr>
          <p:spPr>
            <a:xfrm>
              <a:off x="3769620" y="577800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grpSp>
      <p:cxnSp>
        <p:nvCxnSpPr>
          <p:cNvPr id="155" name="Straight Connector 154" title="callout lines">
            <a:extLst>
              <a:ext uri="{FF2B5EF4-FFF2-40B4-BE49-F238E27FC236}">
                <a16:creationId xmlns:a16="http://schemas.microsoft.com/office/drawing/2014/main" id="{975C6F4D-FEC6-41F0-80BD-1FBB84859CE0}"/>
              </a:ext>
            </a:extLst>
          </p:cNvPr>
          <p:cNvCxnSpPr>
            <a:cxnSpLocks/>
          </p:cNvCxnSpPr>
          <p:nvPr/>
        </p:nvCxnSpPr>
        <p:spPr>
          <a:xfrm flipH="1">
            <a:off x="7327964" y="2855900"/>
            <a:ext cx="16987" cy="1582229"/>
          </a:xfrm>
          <a:prstGeom prst="line">
            <a:avLst/>
          </a:prstGeom>
          <a:ln w="31750" cmpd="sng">
            <a:solidFill>
              <a:schemeClr val="tx1"/>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77" name="Straight Connector 176" title="callout lines">
            <a:extLst>
              <a:ext uri="{FF2B5EF4-FFF2-40B4-BE49-F238E27FC236}">
                <a16:creationId xmlns:a16="http://schemas.microsoft.com/office/drawing/2014/main" id="{748624D8-A75F-4E91-B76D-0419E48EB017}"/>
              </a:ext>
            </a:extLst>
          </p:cNvPr>
          <p:cNvCxnSpPr>
            <a:cxnSpLocks/>
          </p:cNvCxnSpPr>
          <p:nvPr/>
        </p:nvCxnSpPr>
        <p:spPr>
          <a:xfrm>
            <a:off x="10324963" y="2607421"/>
            <a:ext cx="0" cy="2952246"/>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56" name="Straight Connector 55" title="callout lines">
            <a:extLst>
              <a:ext uri="{FF2B5EF4-FFF2-40B4-BE49-F238E27FC236}">
                <a16:creationId xmlns:a16="http://schemas.microsoft.com/office/drawing/2014/main" id="{D8CC268F-92F4-41DE-866F-F6BF296668DE}"/>
              </a:ext>
            </a:extLst>
          </p:cNvPr>
          <p:cNvCxnSpPr>
            <a:cxnSpLocks/>
          </p:cNvCxnSpPr>
          <p:nvPr/>
        </p:nvCxnSpPr>
        <p:spPr>
          <a:xfrm>
            <a:off x="9205830" y="3188998"/>
            <a:ext cx="0" cy="2129259"/>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grpSp>
        <p:nvGrpSpPr>
          <p:cNvPr id="25" name="Group 24" descr="Year 4">
            <a:extLst>
              <a:ext uri="{FF2B5EF4-FFF2-40B4-BE49-F238E27FC236}">
                <a16:creationId xmlns:a16="http://schemas.microsoft.com/office/drawing/2014/main" id="{3918C8B4-69B8-499D-A277-18AE7198594A}"/>
              </a:ext>
            </a:extLst>
          </p:cNvPr>
          <p:cNvGrpSpPr/>
          <p:nvPr/>
        </p:nvGrpSpPr>
        <p:grpSpPr>
          <a:xfrm>
            <a:off x="7344951" y="3310740"/>
            <a:ext cx="2055305" cy="771891"/>
            <a:chOff x="8947876" y="5778006"/>
            <a:chExt cx="2584319" cy="762651"/>
          </a:xfrm>
        </p:grpSpPr>
        <p:cxnSp>
          <p:nvCxnSpPr>
            <p:cNvPr id="168" name="Straight Connector 167" title="q lines">
              <a:extLst>
                <a:ext uri="{FF2B5EF4-FFF2-40B4-BE49-F238E27FC236}">
                  <a16:creationId xmlns:a16="http://schemas.microsoft.com/office/drawing/2014/main" id="{8E9F4AD8-209B-4EEC-A9BA-70788AD0F9CD}"/>
                </a:ext>
              </a:extLst>
            </p:cNvPr>
            <p:cNvCxnSpPr>
              <a:cxnSpLocks/>
            </p:cNvCxnSpPr>
            <p:nvPr/>
          </p:nvCxnSpPr>
          <p:spPr>
            <a:xfrm>
              <a:off x="10889715" y="577800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85" name="Straight Connector 184" title="q lines">
              <a:extLst>
                <a:ext uri="{FF2B5EF4-FFF2-40B4-BE49-F238E27FC236}">
                  <a16:creationId xmlns:a16="http://schemas.microsoft.com/office/drawing/2014/main" id="{50ED100A-CA03-4917-8145-C5BDF28B1587}"/>
                </a:ext>
              </a:extLst>
            </p:cNvPr>
            <p:cNvCxnSpPr>
              <a:cxnSpLocks/>
            </p:cNvCxnSpPr>
            <p:nvPr/>
          </p:nvCxnSpPr>
          <p:spPr>
            <a:xfrm>
              <a:off x="9595158" y="577800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91" name="Rectangle: Rounded Corners 190" title="Year Bar">
              <a:extLst>
                <a:ext uri="{FF2B5EF4-FFF2-40B4-BE49-F238E27FC236}">
                  <a16:creationId xmlns:a16="http://schemas.microsoft.com/office/drawing/2014/main" id="{45AC82F1-31F7-4BDE-BF7C-2E9A090107E7}"/>
                </a:ext>
              </a:extLst>
            </p:cNvPr>
            <p:cNvSpPr/>
            <p:nvPr/>
          </p:nvSpPr>
          <p:spPr>
            <a:xfrm>
              <a:off x="8958866" y="6375798"/>
              <a:ext cx="2573329" cy="164859"/>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119" name="Straight Connector 118" title="q lines">
              <a:extLst>
                <a:ext uri="{FF2B5EF4-FFF2-40B4-BE49-F238E27FC236}">
                  <a16:creationId xmlns:a16="http://schemas.microsoft.com/office/drawing/2014/main" id="{B2F5D208-76CB-4E99-B318-4CFFE5BABDD1}"/>
                </a:ext>
              </a:extLst>
            </p:cNvPr>
            <p:cNvCxnSpPr>
              <a:cxnSpLocks/>
            </p:cNvCxnSpPr>
            <p:nvPr/>
          </p:nvCxnSpPr>
          <p:spPr>
            <a:xfrm>
              <a:off x="8947876" y="577800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25" name="Straight Connector 124" title="q lines">
              <a:extLst>
                <a:ext uri="{FF2B5EF4-FFF2-40B4-BE49-F238E27FC236}">
                  <a16:creationId xmlns:a16="http://schemas.microsoft.com/office/drawing/2014/main" id="{B7494A14-757D-4771-B974-AF9C4A42FDE7}"/>
                </a:ext>
              </a:extLst>
            </p:cNvPr>
            <p:cNvCxnSpPr>
              <a:cxnSpLocks/>
            </p:cNvCxnSpPr>
            <p:nvPr/>
          </p:nvCxnSpPr>
          <p:spPr>
            <a:xfrm>
              <a:off x="10242440" y="577800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grpSp>
      <p:cxnSp>
        <p:nvCxnSpPr>
          <p:cNvPr id="124" name="Straight Connector 123" descr="Time line">
            <a:extLst>
              <a:ext uri="{FF2B5EF4-FFF2-40B4-BE49-F238E27FC236}">
                <a16:creationId xmlns:a16="http://schemas.microsoft.com/office/drawing/2014/main" id="{0ECD7D0F-80D1-4D75-A17F-3E2E46570DE4}"/>
              </a:ext>
            </a:extLst>
          </p:cNvPr>
          <p:cNvCxnSpPr>
            <a:cxnSpLocks/>
          </p:cNvCxnSpPr>
          <p:nvPr/>
        </p:nvCxnSpPr>
        <p:spPr>
          <a:xfrm flipH="1">
            <a:off x="1597620" y="4572000"/>
            <a:ext cx="8849945" cy="0"/>
          </a:xfrm>
          <a:prstGeom prst="line">
            <a:avLst/>
          </a:prstGeom>
          <a:ln w="31750"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8E6CA5BE-CF3E-47A1-7919-DABD1F48ACF0}"/>
              </a:ext>
            </a:extLst>
          </p:cNvPr>
          <p:cNvSpPr txBox="1"/>
          <p:nvPr/>
        </p:nvSpPr>
        <p:spPr>
          <a:xfrm>
            <a:off x="7411154" y="1809971"/>
            <a:ext cx="2533047" cy="369332"/>
          </a:xfrm>
          <a:prstGeom prst="rect">
            <a:avLst/>
          </a:prstGeom>
          <a:noFill/>
        </p:spPr>
        <p:txBody>
          <a:bodyPr wrap="square" lIns="0" tIns="0" rIns="0" bIns="0" rtlCol="0">
            <a:spAutoFit/>
          </a:bodyPr>
          <a:lstStyle/>
          <a:p>
            <a:r>
              <a:rPr lang="en-US" sz="2400" b="1" dirty="0">
                <a:solidFill>
                  <a:schemeClr val="tx1">
                    <a:lumMod val="75000"/>
                    <a:lumOff val="25000"/>
                  </a:schemeClr>
                </a:solidFill>
              </a:rPr>
              <a:t> United Kingdom</a:t>
            </a:r>
          </a:p>
        </p:txBody>
      </p:sp>
      <p:pic>
        <p:nvPicPr>
          <p:cNvPr id="18" name="Graphic 17" title="Milestone Flag">
            <a:extLst>
              <a:ext uri="{FF2B5EF4-FFF2-40B4-BE49-F238E27FC236}">
                <a16:creationId xmlns:a16="http://schemas.microsoft.com/office/drawing/2014/main" id="{A0C6814D-683A-B69A-B6E8-F420D070EECB}"/>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3525" t="18748" r="17129" b="44918"/>
          <a:stretch/>
        </p:blipFill>
        <p:spPr>
          <a:xfrm flipH="1">
            <a:off x="6640322" y="1851958"/>
            <a:ext cx="729790" cy="1171643"/>
          </a:xfrm>
          <a:prstGeom prst="rect">
            <a:avLst/>
          </a:prstGeom>
        </p:spPr>
      </p:pic>
      <p:sp>
        <p:nvSpPr>
          <p:cNvPr id="20" name="Rectangle 19">
            <a:extLst>
              <a:ext uri="{FF2B5EF4-FFF2-40B4-BE49-F238E27FC236}">
                <a16:creationId xmlns:a16="http://schemas.microsoft.com/office/drawing/2014/main" id="{BAAFF18F-5047-CDDE-25BE-313AC0A0EECB}"/>
              </a:ext>
            </a:extLst>
          </p:cNvPr>
          <p:cNvSpPr/>
          <p:nvPr/>
        </p:nvSpPr>
        <p:spPr>
          <a:xfrm>
            <a:off x="6888336" y="2546161"/>
            <a:ext cx="476412" cy="369332"/>
          </a:xfrm>
          <a:prstGeom prst="rect">
            <a:avLst/>
          </a:prstGeom>
        </p:spPr>
        <p:txBody>
          <a:bodyPr wrap="none">
            <a:spAutoFit/>
          </a:bodyPr>
          <a:lstStyle/>
          <a:p>
            <a:pPr algn="ctr"/>
            <a:r>
              <a:rPr lang="en-US" dirty="0">
                <a:solidFill>
                  <a:schemeClr val="accent3"/>
                </a:solidFill>
              </a:rPr>
              <a:t>4.0</a:t>
            </a:r>
            <a:endParaRPr lang="en-US" sz="900" dirty="0">
              <a:solidFill>
                <a:schemeClr val="accent3"/>
              </a:solidFill>
            </a:endParaRPr>
          </a:p>
        </p:txBody>
      </p:sp>
      <p:sp>
        <p:nvSpPr>
          <p:cNvPr id="28" name="TextBox 27">
            <a:extLst>
              <a:ext uri="{FF2B5EF4-FFF2-40B4-BE49-F238E27FC236}">
                <a16:creationId xmlns:a16="http://schemas.microsoft.com/office/drawing/2014/main" id="{531AA3BB-09A9-0EF0-ACE5-AF5F950911A1}"/>
              </a:ext>
            </a:extLst>
          </p:cNvPr>
          <p:cNvSpPr txBox="1"/>
          <p:nvPr/>
        </p:nvSpPr>
        <p:spPr>
          <a:xfrm>
            <a:off x="2695241" y="4807521"/>
            <a:ext cx="745747" cy="289709"/>
          </a:xfrm>
          <a:prstGeom prst="rect">
            <a:avLst/>
          </a:prstGeom>
          <a:noFill/>
        </p:spPr>
        <p:txBody>
          <a:bodyPr wrap="square" lIns="0" tIns="0" rIns="0" bIns="0" rtlCol="0">
            <a:noAutofit/>
          </a:bodyPr>
          <a:lstStyle/>
          <a:p>
            <a:pPr algn="ctr"/>
            <a:r>
              <a:rPr lang="en-US" sz="2000" b="1" dirty="0">
                <a:solidFill>
                  <a:schemeClr val="tx1">
                    <a:lumMod val="75000"/>
                    <a:lumOff val="25000"/>
                  </a:schemeClr>
                </a:solidFill>
              </a:rPr>
              <a:t>1300</a:t>
            </a:r>
          </a:p>
        </p:txBody>
      </p:sp>
      <p:sp>
        <p:nvSpPr>
          <p:cNvPr id="42" name="Rectangle: Rounded Corners 41" title="Milestone Graphic">
            <a:extLst>
              <a:ext uri="{FF2B5EF4-FFF2-40B4-BE49-F238E27FC236}">
                <a16:creationId xmlns:a16="http://schemas.microsoft.com/office/drawing/2014/main" id="{C15D2037-E28F-3B82-4D9F-448D7B3441F0}"/>
              </a:ext>
            </a:extLst>
          </p:cNvPr>
          <p:cNvSpPr/>
          <p:nvPr/>
        </p:nvSpPr>
        <p:spPr>
          <a:xfrm flipV="1">
            <a:off x="1667153" y="5662588"/>
            <a:ext cx="6306911" cy="174286"/>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49" name="Connector: Elbow 48">
            <a:extLst>
              <a:ext uri="{FF2B5EF4-FFF2-40B4-BE49-F238E27FC236}">
                <a16:creationId xmlns:a16="http://schemas.microsoft.com/office/drawing/2014/main" id="{340E92E4-5D22-6AF4-72A3-6AFA41446024}"/>
              </a:ext>
            </a:extLst>
          </p:cNvPr>
          <p:cNvCxnSpPr>
            <a:cxnSpLocks/>
          </p:cNvCxnSpPr>
          <p:nvPr/>
        </p:nvCxnSpPr>
        <p:spPr>
          <a:xfrm>
            <a:off x="7726493" y="2212004"/>
            <a:ext cx="409396" cy="222515"/>
          </a:xfrm>
          <a:prstGeom prst="bentConnector3">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9832F996-6FCC-6EA1-05F0-88E913220907}"/>
              </a:ext>
            </a:extLst>
          </p:cNvPr>
          <p:cNvCxnSpPr/>
          <p:nvPr/>
        </p:nvCxnSpPr>
        <p:spPr>
          <a:xfrm flipV="1">
            <a:off x="2537837" y="4374225"/>
            <a:ext cx="0" cy="36067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FDD28859-6128-B75C-F48E-869E79E5BFC2}"/>
              </a:ext>
            </a:extLst>
          </p:cNvPr>
          <p:cNvCxnSpPr/>
          <p:nvPr/>
        </p:nvCxnSpPr>
        <p:spPr>
          <a:xfrm flipV="1">
            <a:off x="2968510" y="4375334"/>
            <a:ext cx="0" cy="36067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2A8FA160-E423-3B81-880D-73AD54190744}"/>
              </a:ext>
            </a:extLst>
          </p:cNvPr>
          <p:cNvCxnSpPr/>
          <p:nvPr/>
        </p:nvCxnSpPr>
        <p:spPr>
          <a:xfrm flipV="1">
            <a:off x="3399182" y="4364444"/>
            <a:ext cx="0" cy="36067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FB01F64-CC29-A281-EF17-15E1C840942D}"/>
              </a:ext>
            </a:extLst>
          </p:cNvPr>
          <p:cNvCxnSpPr/>
          <p:nvPr/>
        </p:nvCxnSpPr>
        <p:spPr>
          <a:xfrm flipV="1">
            <a:off x="3863863" y="4388946"/>
            <a:ext cx="0" cy="36067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EFDE301A-2EF8-0388-B25D-FD965357690C}"/>
              </a:ext>
            </a:extLst>
          </p:cNvPr>
          <p:cNvCxnSpPr>
            <a:cxnSpLocks/>
          </p:cNvCxnSpPr>
          <p:nvPr/>
        </p:nvCxnSpPr>
        <p:spPr>
          <a:xfrm flipV="1">
            <a:off x="3856547" y="4304259"/>
            <a:ext cx="0" cy="4851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9" name="TextBox 88">
            <a:extLst>
              <a:ext uri="{FF2B5EF4-FFF2-40B4-BE49-F238E27FC236}">
                <a16:creationId xmlns:a16="http://schemas.microsoft.com/office/drawing/2014/main" id="{D65CB632-9D3E-8B2E-FA5D-5DF682FA9E36}"/>
              </a:ext>
            </a:extLst>
          </p:cNvPr>
          <p:cNvSpPr txBox="1"/>
          <p:nvPr/>
        </p:nvSpPr>
        <p:spPr>
          <a:xfrm>
            <a:off x="3626678" y="4806381"/>
            <a:ext cx="745747" cy="289709"/>
          </a:xfrm>
          <a:prstGeom prst="rect">
            <a:avLst/>
          </a:prstGeom>
          <a:noFill/>
        </p:spPr>
        <p:txBody>
          <a:bodyPr wrap="square" lIns="0" tIns="0" rIns="0" bIns="0" rtlCol="0">
            <a:noAutofit/>
          </a:bodyPr>
          <a:lstStyle/>
          <a:p>
            <a:pPr algn="ctr"/>
            <a:r>
              <a:rPr lang="en-US" sz="2000" b="1" dirty="0">
                <a:solidFill>
                  <a:schemeClr val="tx1">
                    <a:lumMod val="75000"/>
                    <a:lumOff val="25000"/>
                  </a:schemeClr>
                </a:solidFill>
              </a:rPr>
              <a:t>1250</a:t>
            </a:r>
          </a:p>
        </p:txBody>
      </p:sp>
      <p:cxnSp>
        <p:nvCxnSpPr>
          <p:cNvPr id="91" name="Straight Connector 90">
            <a:extLst>
              <a:ext uri="{FF2B5EF4-FFF2-40B4-BE49-F238E27FC236}">
                <a16:creationId xmlns:a16="http://schemas.microsoft.com/office/drawing/2014/main" id="{35F1B6D0-F2E1-E6AE-186B-99984618DA4B}"/>
              </a:ext>
            </a:extLst>
          </p:cNvPr>
          <p:cNvCxnSpPr/>
          <p:nvPr/>
        </p:nvCxnSpPr>
        <p:spPr>
          <a:xfrm flipV="1">
            <a:off x="4714984" y="4404165"/>
            <a:ext cx="0" cy="36067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DC54ABF9-38BD-BCAA-B74E-1D0F13E117E6}"/>
              </a:ext>
            </a:extLst>
          </p:cNvPr>
          <p:cNvCxnSpPr/>
          <p:nvPr/>
        </p:nvCxnSpPr>
        <p:spPr>
          <a:xfrm flipV="1">
            <a:off x="5145657" y="4405274"/>
            <a:ext cx="0" cy="36067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D7510FD1-BD8D-84EC-2575-02E3EE6591CF}"/>
              </a:ext>
            </a:extLst>
          </p:cNvPr>
          <p:cNvCxnSpPr/>
          <p:nvPr/>
        </p:nvCxnSpPr>
        <p:spPr>
          <a:xfrm flipV="1">
            <a:off x="5576329" y="4394384"/>
            <a:ext cx="0" cy="36067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BBC43A61-A4D9-3B3A-BD35-D6B146C94857}"/>
              </a:ext>
            </a:extLst>
          </p:cNvPr>
          <p:cNvCxnSpPr>
            <a:cxnSpLocks/>
          </p:cNvCxnSpPr>
          <p:nvPr/>
        </p:nvCxnSpPr>
        <p:spPr>
          <a:xfrm flipV="1">
            <a:off x="2968510" y="4321266"/>
            <a:ext cx="0" cy="4851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DDA867F4-25C7-F5F9-F85A-DBAFB9977C21}"/>
              </a:ext>
            </a:extLst>
          </p:cNvPr>
          <p:cNvCxnSpPr/>
          <p:nvPr/>
        </p:nvCxnSpPr>
        <p:spPr>
          <a:xfrm flipV="1">
            <a:off x="6041010" y="4418886"/>
            <a:ext cx="0" cy="360675"/>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98" name="TextBox 97">
            <a:extLst>
              <a:ext uri="{FF2B5EF4-FFF2-40B4-BE49-F238E27FC236}">
                <a16:creationId xmlns:a16="http://schemas.microsoft.com/office/drawing/2014/main" id="{EA873F26-EE48-C400-CA46-00EA7DF5D79D}"/>
              </a:ext>
            </a:extLst>
          </p:cNvPr>
          <p:cNvSpPr txBox="1"/>
          <p:nvPr/>
        </p:nvSpPr>
        <p:spPr>
          <a:xfrm>
            <a:off x="4398932" y="4781968"/>
            <a:ext cx="745747" cy="289709"/>
          </a:xfrm>
          <a:prstGeom prst="rect">
            <a:avLst/>
          </a:prstGeom>
          <a:noFill/>
        </p:spPr>
        <p:txBody>
          <a:bodyPr wrap="square" lIns="0" tIns="0" rIns="0" bIns="0" rtlCol="0">
            <a:noAutofit/>
          </a:bodyPr>
          <a:lstStyle/>
          <a:p>
            <a:pPr algn="ctr"/>
            <a:r>
              <a:rPr lang="en-US" sz="2000" b="1" dirty="0">
                <a:solidFill>
                  <a:schemeClr val="tx1">
                    <a:lumMod val="75000"/>
                    <a:lumOff val="25000"/>
                  </a:schemeClr>
                </a:solidFill>
              </a:rPr>
              <a:t>1200</a:t>
            </a:r>
          </a:p>
        </p:txBody>
      </p:sp>
      <p:cxnSp>
        <p:nvCxnSpPr>
          <p:cNvPr id="100" name="Straight Connector 99">
            <a:extLst>
              <a:ext uri="{FF2B5EF4-FFF2-40B4-BE49-F238E27FC236}">
                <a16:creationId xmlns:a16="http://schemas.microsoft.com/office/drawing/2014/main" id="{A13CC959-FEEA-23AF-3932-C4F86346B759}"/>
              </a:ext>
            </a:extLst>
          </p:cNvPr>
          <p:cNvCxnSpPr/>
          <p:nvPr/>
        </p:nvCxnSpPr>
        <p:spPr>
          <a:xfrm flipV="1">
            <a:off x="6900295" y="4368793"/>
            <a:ext cx="0" cy="36067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FD15350E-4CA3-5E1F-EAE3-0830FFC20F5D}"/>
              </a:ext>
            </a:extLst>
          </p:cNvPr>
          <p:cNvCxnSpPr/>
          <p:nvPr/>
        </p:nvCxnSpPr>
        <p:spPr>
          <a:xfrm flipV="1">
            <a:off x="7330968" y="4369902"/>
            <a:ext cx="0" cy="36067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56563E92-1A56-A901-93C8-3142B8E2CF7C}"/>
              </a:ext>
            </a:extLst>
          </p:cNvPr>
          <p:cNvCxnSpPr/>
          <p:nvPr/>
        </p:nvCxnSpPr>
        <p:spPr>
          <a:xfrm flipV="1">
            <a:off x="7761640" y="4359012"/>
            <a:ext cx="0" cy="36067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BE56AEED-1643-19FC-3F79-E3A5A06A123D}"/>
              </a:ext>
            </a:extLst>
          </p:cNvPr>
          <p:cNvCxnSpPr>
            <a:cxnSpLocks/>
          </p:cNvCxnSpPr>
          <p:nvPr/>
        </p:nvCxnSpPr>
        <p:spPr>
          <a:xfrm flipV="1">
            <a:off x="6472662" y="4304258"/>
            <a:ext cx="0" cy="4851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06CE0E81-2A24-43F9-FF92-1A13EF1FC484}"/>
              </a:ext>
            </a:extLst>
          </p:cNvPr>
          <p:cNvCxnSpPr/>
          <p:nvPr/>
        </p:nvCxnSpPr>
        <p:spPr>
          <a:xfrm flipV="1">
            <a:off x="8226321" y="4383514"/>
            <a:ext cx="0" cy="36067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8A6C7067-FDF6-7336-A4B3-21766DC6E0FD}"/>
              </a:ext>
            </a:extLst>
          </p:cNvPr>
          <p:cNvCxnSpPr>
            <a:cxnSpLocks/>
          </p:cNvCxnSpPr>
          <p:nvPr/>
        </p:nvCxnSpPr>
        <p:spPr>
          <a:xfrm flipV="1">
            <a:off x="9944200" y="4296774"/>
            <a:ext cx="0" cy="4851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552B0FC7-A9C5-A5EE-00F7-4AA8E274AC8D}"/>
              </a:ext>
            </a:extLst>
          </p:cNvPr>
          <p:cNvCxnSpPr/>
          <p:nvPr/>
        </p:nvCxnSpPr>
        <p:spPr>
          <a:xfrm flipV="1">
            <a:off x="9077436" y="4415061"/>
            <a:ext cx="0" cy="36067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FDC4ED1A-A5DB-4607-F804-F762C2172084}"/>
              </a:ext>
            </a:extLst>
          </p:cNvPr>
          <p:cNvCxnSpPr/>
          <p:nvPr/>
        </p:nvCxnSpPr>
        <p:spPr>
          <a:xfrm flipV="1">
            <a:off x="9508109" y="4416170"/>
            <a:ext cx="0" cy="36067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27038F64-4FA4-6DE5-CE10-61715932A640}"/>
              </a:ext>
            </a:extLst>
          </p:cNvPr>
          <p:cNvCxnSpPr/>
          <p:nvPr/>
        </p:nvCxnSpPr>
        <p:spPr>
          <a:xfrm flipV="1">
            <a:off x="10316935" y="4395361"/>
            <a:ext cx="0" cy="36067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5F03B218-1CFD-F10A-B557-3E1D45CF8678}"/>
              </a:ext>
            </a:extLst>
          </p:cNvPr>
          <p:cNvCxnSpPr>
            <a:cxnSpLocks/>
          </p:cNvCxnSpPr>
          <p:nvPr/>
        </p:nvCxnSpPr>
        <p:spPr>
          <a:xfrm flipV="1">
            <a:off x="9079473" y="4293283"/>
            <a:ext cx="0" cy="4851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FB8B8A06-0780-BA62-5470-F9B0B3600A84}"/>
              </a:ext>
            </a:extLst>
          </p:cNvPr>
          <p:cNvCxnSpPr/>
          <p:nvPr/>
        </p:nvCxnSpPr>
        <p:spPr>
          <a:xfrm flipV="1">
            <a:off x="8646079" y="4383512"/>
            <a:ext cx="0" cy="360675"/>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16" name="TextBox 215">
            <a:extLst>
              <a:ext uri="{FF2B5EF4-FFF2-40B4-BE49-F238E27FC236}">
                <a16:creationId xmlns:a16="http://schemas.microsoft.com/office/drawing/2014/main" id="{246A8666-CEFD-FB89-F0FA-B815592BF749}"/>
              </a:ext>
            </a:extLst>
          </p:cNvPr>
          <p:cNvSpPr txBox="1"/>
          <p:nvPr/>
        </p:nvSpPr>
        <p:spPr>
          <a:xfrm>
            <a:off x="7721170" y="2239600"/>
            <a:ext cx="1728412" cy="369332"/>
          </a:xfrm>
          <a:prstGeom prst="rect">
            <a:avLst/>
          </a:prstGeom>
          <a:noFill/>
        </p:spPr>
        <p:txBody>
          <a:bodyPr wrap="square">
            <a:spAutoFit/>
          </a:bodyPr>
          <a:lstStyle/>
          <a:p>
            <a:pPr algn="ctr"/>
            <a:r>
              <a:rPr lang="en-US" dirty="0">
                <a:solidFill>
                  <a:schemeClr val="accent3"/>
                </a:solidFill>
              </a:rPr>
              <a:t>112 yrs.</a:t>
            </a:r>
            <a:endParaRPr lang="en-US" sz="600" dirty="0">
              <a:solidFill>
                <a:schemeClr val="accent3"/>
              </a:solidFill>
            </a:endParaRPr>
          </a:p>
        </p:txBody>
      </p:sp>
      <p:cxnSp>
        <p:nvCxnSpPr>
          <p:cNvPr id="4" name="Straight Connector 3">
            <a:extLst>
              <a:ext uri="{FF2B5EF4-FFF2-40B4-BE49-F238E27FC236}">
                <a16:creationId xmlns:a16="http://schemas.microsoft.com/office/drawing/2014/main" id="{F58F577A-C99C-11FC-5D37-7AEE95B903CE}"/>
              </a:ext>
            </a:extLst>
          </p:cNvPr>
          <p:cNvCxnSpPr/>
          <p:nvPr/>
        </p:nvCxnSpPr>
        <p:spPr>
          <a:xfrm flipV="1">
            <a:off x="4283621" y="4383514"/>
            <a:ext cx="0" cy="36067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6CD77800-51DD-C10E-5159-0CB7F21002B3}"/>
              </a:ext>
            </a:extLst>
          </p:cNvPr>
          <p:cNvCxnSpPr>
            <a:cxnSpLocks/>
          </p:cNvCxnSpPr>
          <p:nvPr/>
        </p:nvCxnSpPr>
        <p:spPr>
          <a:xfrm flipV="1">
            <a:off x="4718028" y="4288539"/>
            <a:ext cx="0" cy="4851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475FEF6-0EEE-A26A-94EB-E1E4588508CA}"/>
              </a:ext>
            </a:extLst>
          </p:cNvPr>
          <p:cNvCxnSpPr>
            <a:cxnSpLocks/>
          </p:cNvCxnSpPr>
          <p:nvPr/>
        </p:nvCxnSpPr>
        <p:spPr>
          <a:xfrm flipV="1">
            <a:off x="6598370" y="5254340"/>
            <a:ext cx="0" cy="58253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FABF47B-9F0F-6191-05ED-C49F4FAC1015}"/>
              </a:ext>
            </a:extLst>
          </p:cNvPr>
          <p:cNvCxnSpPr>
            <a:cxnSpLocks/>
          </p:cNvCxnSpPr>
          <p:nvPr/>
        </p:nvCxnSpPr>
        <p:spPr>
          <a:xfrm flipV="1">
            <a:off x="5576329" y="4329416"/>
            <a:ext cx="0" cy="4851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D380BAED-C610-2030-E48C-03AE1A478AC9}"/>
              </a:ext>
            </a:extLst>
          </p:cNvPr>
          <p:cNvSpPr txBox="1"/>
          <p:nvPr/>
        </p:nvSpPr>
        <p:spPr>
          <a:xfrm>
            <a:off x="5285566" y="4788045"/>
            <a:ext cx="745747" cy="289709"/>
          </a:xfrm>
          <a:prstGeom prst="rect">
            <a:avLst/>
          </a:prstGeom>
          <a:noFill/>
        </p:spPr>
        <p:txBody>
          <a:bodyPr wrap="square" lIns="0" tIns="0" rIns="0" bIns="0" rtlCol="0">
            <a:noAutofit/>
          </a:bodyPr>
          <a:lstStyle/>
          <a:p>
            <a:pPr algn="ctr"/>
            <a:r>
              <a:rPr lang="en-US" sz="2000" b="1" dirty="0">
                <a:solidFill>
                  <a:schemeClr val="tx1">
                    <a:lumMod val="75000"/>
                    <a:lumOff val="25000"/>
                  </a:schemeClr>
                </a:solidFill>
              </a:rPr>
              <a:t>1150</a:t>
            </a:r>
          </a:p>
        </p:txBody>
      </p:sp>
      <p:sp>
        <p:nvSpPr>
          <p:cNvPr id="19" name="TextBox 18">
            <a:extLst>
              <a:ext uri="{FF2B5EF4-FFF2-40B4-BE49-F238E27FC236}">
                <a16:creationId xmlns:a16="http://schemas.microsoft.com/office/drawing/2014/main" id="{7F4E8679-CAA7-804C-D0BB-C5A102A093D8}"/>
              </a:ext>
            </a:extLst>
          </p:cNvPr>
          <p:cNvSpPr txBox="1"/>
          <p:nvPr/>
        </p:nvSpPr>
        <p:spPr>
          <a:xfrm>
            <a:off x="6221231" y="4768317"/>
            <a:ext cx="745747" cy="289709"/>
          </a:xfrm>
          <a:prstGeom prst="rect">
            <a:avLst/>
          </a:prstGeom>
          <a:noFill/>
        </p:spPr>
        <p:txBody>
          <a:bodyPr wrap="square" lIns="0" tIns="0" rIns="0" bIns="0" rtlCol="0">
            <a:noAutofit/>
          </a:bodyPr>
          <a:lstStyle/>
          <a:p>
            <a:pPr algn="ctr"/>
            <a:r>
              <a:rPr lang="en-US" sz="2000" b="1" dirty="0">
                <a:solidFill>
                  <a:schemeClr val="tx1">
                    <a:lumMod val="75000"/>
                    <a:lumOff val="25000"/>
                  </a:schemeClr>
                </a:solidFill>
              </a:rPr>
              <a:t>1100</a:t>
            </a:r>
          </a:p>
        </p:txBody>
      </p:sp>
      <p:cxnSp>
        <p:nvCxnSpPr>
          <p:cNvPr id="24" name="Straight Connector 23">
            <a:extLst>
              <a:ext uri="{FF2B5EF4-FFF2-40B4-BE49-F238E27FC236}">
                <a16:creationId xmlns:a16="http://schemas.microsoft.com/office/drawing/2014/main" id="{408D8C86-C105-83CE-0413-5B621EACA22E}"/>
              </a:ext>
            </a:extLst>
          </p:cNvPr>
          <p:cNvCxnSpPr>
            <a:cxnSpLocks/>
          </p:cNvCxnSpPr>
          <p:nvPr/>
        </p:nvCxnSpPr>
        <p:spPr>
          <a:xfrm flipV="1">
            <a:off x="7330968" y="4328125"/>
            <a:ext cx="0" cy="4851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3628A6AB-EE07-0949-1335-59FBCC110C18}"/>
              </a:ext>
            </a:extLst>
          </p:cNvPr>
          <p:cNvSpPr txBox="1"/>
          <p:nvPr/>
        </p:nvSpPr>
        <p:spPr>
          <a:xfrm>
            <a:off x="7067834" y="4784314"/>
            <a:ext cx="745747" cy="289709"/>
          </a:xfrm>
          <a:prstGeom prst="rect">
            <a:avLst/>
          </a:prstGeom>
          <a:noFill/>
        </p:spPr>
        <p:txBody>
          <a:bodyPr wrap="square" lIns="0" tIns="0" rIns="0" bIns="0" rtlCol="0">
            <a:noAutofit/>
          </a:bodyPr>
          <a:lstStyle/>
          <a:p>
            <a:pPr algn="ctr"/>
            <a:r>
              <a:rPr lang="en-US" sz="2000" b="1" dirty="0">
                <a:solidFill>
                  <a:schemeClr val="tx1">
                    <a:lumMod val="75000"/>
                    <a:lumOff val="25000"/>
                  </a:schemeClr>
                </a:solidFill>
              </a:rPr>
              <a:t>1050</a:t>
            </a:r>
          </a:p>
        </p:txBody>
      </p:sp>
      <p:cxnSp>
        <p:nvCxnSpPr>
          <p:cNvPr id="29" name="Straight Connector 28">
            <a:extLst>
              <a:ext uri="{FF2B5EF4-FFF2-40B4-BE49-F238E27FC236}">
                <a16:creationId xmlns:a16="http://schemas.microsoft.com/office/drawing/2014/main" id="{B206F461-12AC-4CFF-3D8F-0C19E2A12917}"/>
              </a:ext>
            </a:extLst>
          </p:cNvPr>
          <p:cNvCxnSpPr>
            <a:cxnSpLocks/>
          </p:cNvCxnSpPr>
          <p:nvPr/>
        </p:nvCxnSpPr>
        <p:spPr>
          <a:xfrm flipV="1">
            <a:off x="8230109" y="4292751"/>
            <a:ext cx="0" cy="4851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7EFD16C9-8759-53F7-53AE-48A0DC96916E}"/>
              </a:ext>
            </a:extLst>
          </p:cNvPr>
          <p:cNvSpPr txBox="1"/>
          <p:nvPr/>
        </p:nvSpPr>
        <p:spPr>
          <a:xfrm>
            <a:off x="7972896" y="4749856"/>
            <a:ext cx="745747" cy="289709"/>
          </a:xfrm>
          <a:prstGeom prst="rect">
            <a:avLst/>
          </a:prstGeom>
          <a:noFill/>
        </p:spPr>
        <p:txBody>
          <a:bodyPr wrap="square" lIns="0" tIns="0" rIns="0" bIns="0" rtlCol="0">
            <a:noAutofit/>
          </a:bodyPr>
          <a:lstStyle/>
          <a:p>
            <a:pPr algn="ctr"/>
            <a:r>
              <a:rPr lang="en-US" sz="2000" b="1" dirty="0">
                <a:solidFill>
                  <a:schemeClr val="tx1">
                    <a:lumMod val="75000"/>
                    <a:lumOff val="25000"/>
                  </a:schemeClr>
                </a:solidFill>
              </a:rPr>
              <a:t>1000</a:t>
            </a:r>
          </a:p>
        </p:txBody>
      </p:sp>
      <p:sp>
        <p:nvSpPr>
          <p:cNvPr id="31" name="TextBox 30">
            <a:extLst>
              <a:ext uri="{FF2B5EF4-FFF2-40B4-BE49-F238E27FC236}">
                <a16:creationId xmlns:a16="http://schemas.microsoft.com/office/drawing/2014/main" id="{3568726C-AD68-87B2-4D83-ACF5AF7F7078}"/>
              </a:ext>
            </a:extLst>
          </p:cNvPr>
          <p:cNvSpPr txBox="1"/>
          <p:nvPr/>
        </p:nvSpPr>
        <p:spPr>
          <a:xfrm>
            <a:off x="8725707" y="4771465"/>
            <a:ext cx="745747" cy="289709"/>
          </a:xfrm>
          <a:prstGeom prst="rect">
            <a:avLst/>
          </a:prstGeom>
          <a:noFill/>
        </p:spPr>
        <p:txBody>
          <a:bodyPr wrap="square" lIns="0" tIns="0" rIns="0" bIns="0" rtlCol="0">
            <a:noAutofit/>
          </a:bodyPr>
          <a:lstStyle/>
          <a:p>
            <a:pPr algn="ctr"/>
            <a:r>
              <a:rPr lang="en-US" sz="2000" b="1" dirty="0">
                <a:solidFill>
                  <a:schemeClr val="tx1">
                    <a:lumMod val="75000"/>
                    <a:lumOff val="25000"/>
                  </a:schemeClr>
                </a:solidFill>
              </a:rPr>
              <a:t>950</a:t>
            </a:r>
          </a:p>
        </p:txBody>
      </p:sp>
      <p:sp>
        <p:nvSpPr>
          <p:cNvPr id="32" name="TextBox 31">
            <a:extLst>
              <a:ext uri="{FF2B5EF4-FFF2-40B4-BE49-F238E27FC236}">
                <a16:creationId xmlns:a16="http://schemas.microsoft.com/office/drawing/2014/main" id="{D4B309FE-59A0-6D21-B612-7E4D35F1A91F}"/>
              </a:ext>
            </a:extLst>
          </p:cNvPr>
          <p:cNvSpPr txBox="1"/>
          <p:nvPr/>
        </p:nvSpPr>
        <p:spPr>
          <a:xfrm>
            <a:off x="9572295" y="4743245"/>
            <a:ext cx="745747" cy="289709"/>
          </a:xfrm>
          <a:prstGeom prst="rect">
            <a:avLst/>
          </a:prstGeom>
          <a:noFill/>
        </p:spPr>
        <p:txBody>
          <a:bodyPr wrap="square" lIns="0" tIns="0" rIns="0" bIns="0" rtlCol="0">
            <a:noAutofit/>
          </a:bodyPr>
          <a:lstStyle/>
          <a:p>
            <a:pPr algn="ctr"/>
            <a:r>
              <a:rPr lang="en-US" sz="2000" b="1" dirty="0">
                <a:solidFill>
                  <a:schemeClr val="tx1">
                    <a:lumMod val="75000"/>
                    <a:lumOff val="25000"/>
                  </a:schemeClr>
                </a:solidFill>
              </a:rPr>
              <a:t>900</a:t>
            </a:r>
          </a:p>
        </p:txBody>
      </p:sp>
      <p:cxnSp>
        <p:nvCxnSpPr>
          <p:cNvPr id="35" name="Straight Connector 34" title="callout lines">
            <a:extLst>
              <a:ext uri="{FF2B5EF4-FFF2-40B4-BE49-F238E27FC236}">
                <a16:creationId xmlns:a16="http://schemas.microsoft.com/office/drawing/2014/main" id="{63072124-829B-6CF0-B9E7-C1C14E1341CF}"/>
              </a:ext>
            </a:extLst>
          </p:cNvPr>
          <p:cNvCxnSpPr>
            <a:cxnSpLocks/>
          </p:cNvCxnSpPr>
          <p:nvPr/>
        </p:nvCxnSpPr>
        <p:spPr>
          <a:xfrm flipH="1">
            <a:off x="8025513" y="2868479"/>
            <a:ext cx="16987" cy="1582229"/>
          </a:xfrm>
          <a:prstGeom prst="line">
            <a:avLst/>
          </a:prstGeom>
          <a:ln w="31750" cmpd="sng">
            <a:solidFill>
              <a:schemeClr val="tx1"/>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44" name="Oval 43">
            <a:extLst>
              <a:ext uri="{FF2B5EF4-FFF2-40B4-BE49-F238E27FC236}">
                <a16:creationId xmlns:a16="http://schemas.microsoft.com/office/drawing/2014/main" id="{B0D454A0-22FB-1412-2A49-237D02F12618}"/>
              </a:ext>
            </a:extLst>
          </p:cNvPr>
          <p:cNvSpPr/>
          <p:nvPr/>
        </p:nvSpPr>
        <p:spPr>
          <a:xfrm>
            <a:off x="8053331" y="3256597"/>
            <a:ext cx="679533" cy="546529"/>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rPr>
              <a:t>4.2</a:t>
            </a:r>
            <a:endParaRPr lang="en-US" sz="1350" dirty="0"/>
          </a:p>
        </p:txBody>
      </p:sp>
      <p:sp>
        <p:nvSpPr>
          <p:cNvPr id="50" name="Oval 49">
            <a:extLst>
              <a:ext uri="{FF2B5EF4-FFF2-40B4-BE49-F238E27FC236}">
                <a16:creationId xmlns:a16="http://schemas.microsoft.com/office/drawing/2014/main" id="{6249898B-EBF5-EC49-70A0-BD6E954CA4AD}"/>
              </a:ext>
            </a:extLst>
          </p:cNvPr>
          <p:cNvSpPr/>
          <p:nvPr/>
        </p:nvSpPr>
        <p:spPr>
          <a:xfrm>
            <a:off x="8751555" y="3289596"/>
            <a:ext cx="650839" cy="501714"/>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rPr>
              <a:t>4.3</a:t>
            </a:r>
            <a:endParaRPr lang="en-US" sz="1350" dirty="0"/>
          </a:p>
        </p:txBody>
      </p:sp>
      <p:cxnSp>
        <p:nvCxnSpPr>
          <p:cNvPr id="61" name="Straight Connector 60" title="callout lines">
            <a:extLst>
              <a:ext uri="{FF2B5EF4-FFF2-40B4-BE49-F238E27FC236}">
                <a16:creationId xmlns:a16="http://schemas.microsoft.com/office/drawing/2014/main" id="{865D4B06-355C-1698-A1A0-946C918583B4}"/>
              </a:ext>
            </a:extLst>
          </p:cNvPr>
          <p:cNvCxnSpPr>
            <a:cxnSpLocks/>
          </p:cNvCxnSpPr>
          <p:nvPr/>
        </p:nvCxnSpPr>
        <p:spPr>
          <a:xfrm flipH="1">
            <a:off x="9393571" y="2824893"/>
            <a:ext cx="16987" cy="1582229"/>
          </a:xfrm>
          <a:prstGeom prst="line">
            <a:avLst/>
          </a:prstGeom>
          <a:ln w="31750" cmpd="sng">
            <a:solidFill>
              <a:schemeClr val="tx1"/>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5" name="Oval 64">
            <a:extLst>
              <a:ext uri="{FF2B5EF4-FFF2-40B4-BE49-F238E27FC236}">
                <a16:creationId xmlns:a16="http://schemas.microsoft.com/office/drawing/2014/main" id="{CB5D3746-CAEB-F593-862C-C221ED1477A9}"/>
              </a:ext>
            </a:extLst>
          </p:cNvPr>
          <p:cNvSpPr/>
          <p:nvPr/>
        </p:nvSpPr>
        <p:spPr>
          <a:xfrm>
            <a:off x="7349500" y="3256597"/>
            <a:ext cx="679533" cy="546529"/>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rPr>
              <a:t>4.1</a:t>
            </a:r>
            <a:endParaRPr lang="en-US" sz="1350" dirty="0"/>
          </a:p>
        </p:txBody>
      </p:sp>
      <p:sp>
        <p:nvSpPr>
          <p:cNvPr id="70" name="TextBox 69">
            <a:extLst>
              <a:ext uri="{FF2B5EF4-FFF2-40B4-BE49-F238E27FC236}">
                <a16:creationId xmlns:a16="http://schemas.microsoft.com/office/drawing/2014/main" id="{9F4D4B22-25A3-EAA4-3FE2-A3D7EF99F8C7}"/>
              </a:ext>
            </a:extLst>
          </p:cNvPr>
          <p:cNvSpPr txBox="1"/>
          <p:nvPr/>
        </p:nvSpPr>
        <p:spPr>
          <a:xfrm>
            <a:off x="7694706" y="2555107"/>
            <a:ext cx="678082" cy="369332"/>
          </a:xfrm>
          <a:prstGeom prst="rect">
            <a:avLst/>
          </a:prstGeom>
          <a:noFill/>
        </p:spPr>
        <p:txBody>
          <a:bodyPr wrap="square">
            <a:spAutoFit/>
          </a:bodyPr>
          <a:lstStyle/>
          <a:p>
            <a:r>
              <a:rPr lang="en-US" dirty="0">
                <a:solidFill>
                  <a:schemeClr val="accent3"/>
                </a:solidFill>
              </a:rPr>
              <a:t>1010</a:t>
            </a:r>
            <a:endParaRPr lang="en-US" dirty="0"/>
          </a:p>
        </p:txBody>
      </p:sp>
      <p:sp>
        <p:nvSpPr>
          <p:cNvPr id="71" name="TextBox 70">
            <a:extLst>
              <a:ext uri="{FF2B5EF4-FFF2-40B4-BE49-F238E27FC236}">
                <a16:creationId xmlns:a16="http://schemas.microsoft.com/office/drawing/2014/main" id="{FC0ECD10-246D-D17E-099F-4BF30AE055E9}"/>
              </a:ext>
            </a:extLst>
          </p:cNvPr>
          <p:cNvSpPr txBox="1"/>
          <p:nvPr/>
        </p:nvSpPr>
        <p:spPr>
          <a:xfrm>
            <a:off x="8469796" y="2552158"/>
            <a:ext cx="678082" cy="369332"/>
          </a:xfrm>
          <a:prstGeom prst="rect">
            <a:avLst/>
          </a:prstGeom>
          <a:noFill/>
        </p:spPr>
        <p:txBody>
          <a:bodyPr wrap="square">
            <a:spAutoFit/>
          </a:bodyPr>
          <a:lstStyle/>
          <a:p>
            <a:r>
              <a:rPr lang="en-US" dirty="0">
                <a:solidFill>
                  <a:schemeClr val="accent3"/>
                </a:solidFill>
              </a:rPr>
              <a:t>970</a:t>
            </a:r>
            <a:endParaRPr lang="en-US" dirty="0"/>
          </a:p>
        </p:txBody>
      </p:sp>
      <p:sp>
        <p:nvSpPr>
          <p:cNvPr id="72" name="TextBox 71">
            <a:extLst>
              <a:ext uri="{FF2B5EF4-FFF2-40B4-BE49-F238E27FC236}">
                <a16:creationId xmlns:a16="http://schemas.microsoft.com/office/drawing/2014/main" id="{CA5D61EA-ADB5-A6B5-6AC4-EEEF75C7A096}"/>
              </a:ext>
            </a:extLst>
          </p:cNvPr>
          <p:cNvSpPr txBox="1"/>
          <p:nvPr/>
        </p:nvSpPr>
        <p:spPr>
          <a:xfrm>
            <a:off x="9119814" y="2541338"/>
            <a:ext cx="678082" cy="369332"/>
          </a:xfrm>
          <a:prstGeom prst="rect">
            <a:avLst/>
          </a:prstGeom>
          <a:noFill/>
        </p:spPr>
        <p:txBody>
          <a:bodyPr wrap="square">
            <a:spAutoFit/>
          </a:bodyPr>
          <a:lstStyle/>
          <a:p>
            <a:r>
              <a:rPr lang="en-US" dirty="0">
                <a:solidFill>
                  <a:schemeClr val="accent3"/>
                </a:solidFill>
              </a:rPr>
              <a:t>930</a:t>
            </a:r>
            <a:endParaRPr lang="en-US" dirty="0"/>
          </a:p>
        </p:txBody>
      </p:sp>
      <p:cxnSp>
        <p:nvCxnSpPr>
          <p:cNvPr id="79" name="Straight Connector 78">
            <a:extLst>
              <a:ext uri="{FF2B5EF4-FFF2-40B4-BE49-F238E27FC236}">
                <a16:creationId xmlns:a16="http://schemas.microsoft.com/office/drawing/2014/main" id="{2BD72B5B-6249-3F64-11DE-B2DEE1C85E69}"/>
              </a:ext>
            </a:extLst>
          </p:cNvPr>
          <p:cNvCxnSpPr>
            <a:cxnSpLocks/>
          </p:cNvCxnSpPr>
          <p:nvPr/>
        </p:nvCxnSpPr>
        <p:spPr>
          <a:xfrm flipH="1" flipV="1">
            <a:off x="5949999" y="5254341"/>
            <a:ext cx="2590" cy="78254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2594AC89-2322-7DE0-3336-CFE9F7EDEEDF}"/>
              </a:ext>
            </a:extLst>
          </p:cNvPr>
          <p:cNvCxnSpPr>
            <a:cxnSpLocks/>
          </p:cNvCxnSpPr>
          <p:nvPr/>
        </p:nvCxnSpPr>
        <p:spPr>
          <a:xfrm flipH="1" flipV="1">
            <a:off x="7971600" y="5257654"/>
            <a:ext cx="2590" cy="782545"/>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7979BE37-7165-86C8-D984-79F24B12B548}"/>
              </a:ext>
            </a:extLst>
          </p:cNvPr>
          <p:cNvSpPr txBox="1"/>
          <p:nvPr/>
        </p:nvSpPr>
        <p:spPr>
          <a:xfrm>
            <a:off x="6783938" y="5059197"/>
            <a:ext cx="961755" cy="646331"/>
          </a:xfrm>
          <a:prstGeom prst="rect">
            <a:avLst/>
          </a:prstGeom>
          <a:noFill/>
        </p:spPr>
        <p:txBody>
          <a:bodyPr wrap="square">
            <a:spAutoFit/>
          </a:bodyPr>
          <a:lstStyle/>
          <a:p>
            <a:r>
              <a:rPr lang="en-US" dirty="0">
                <a:solidFill>
                  <a:schemeClr val="tx1">
                    <a:lumMod val="75000"/>
                    <a:lumOff val="25000"/>
                  </a:schemeClr>
                </a:solidFill>
              </a:rPr>
              <a:t>Samuel</a:t>
            </a:r>
          </a:p>
          <a:p>
            <a:r>
              <a:rPr lang="en-US" dirty="0">
                <a:solidFill>
                  <a:schemeClr val="tx1">
                    <a:lumMod val="75000"/>
                    <a:lumOff val="25000"/>
                  </a:schemeClr>
                </a:solidFill>
              </a:rPr>
              <a:t>80 </a:t>
            </a:r>
            <a:r>
              <a:rPr lang="en-US" dirty="0" err="1">
                <a:solidFill>
                  <a:schemeClr val="tx1">
                    <a:lumMod val="75000"/>
                    <a:lumOff val="25000"/>
                  </a:schemeClr>
                </a:solidFill>
              </a:rPr>
              <a:t>yrs</a:t>
            </a:r>
            <a:endParaRPr lang="en-US" dirty="0"/>
          </a:p>
        </p:txBody>
      </p:sp>
      <p:sp>
        <p:nvSpPr>
          <p:cNvPr id="84" name="TextBox 83">
            <a:extLst>
              <a:ext uri="{FF2B5EF4-FFF2-40B4-BE49-F238E27FC236}">
                <a16:creationId xmlns:a16="http://schemas.microsoft.com/office/drawing/2014/main" id="{1CDD23F7-AF6A-1BC2-259E-11E3746C5391}"/>
              </a:ext>
            </a:extLst>
          </p:cNvPr>
          <p:cNvSpPr txBox="1"/>
          <p:nvPr/>
        </p:nvSpPr>
        <p:spPr>
          <a:xfrm>
            <a:off x="1779295" y="4804750"/>
            <a:ext cx="745747" cy="289709"/>
          </a:xfrm>
          <a:prstGeom prst="rect">
            <a:avLst/>
          </a:prstGeom>
          <a:noFill/>
        </p:spPr>
        <p:txBody>
          <a:bodyPr wrap="square" lIns="0" tIns="0" rIns="0" bIns="0" rtlCol="0">
            <a:noAutofit/>
          </a:bodyPr>
          <a:lstStyle/>
          <a:p>
            <a:pPr algn="ctr"/>
            <a:r>
              <a:rPr lang="en-US" sz="2000" b="1" dirty="0">
                <a:solidFill>
                  <a:schemeClr val="tx1">
                    <a:lumMod val="75000"/>
                    <a:lumOff val="25000"/>
                  </a:schemeClr>
                </a:solidFill>
              </a:rPr>
              <a:t>1350</a:t>
            </a:r>
          </a:p>
        </p:txBody>
      </p:sp>
      <p:grpSp>
        <p:nvGrpSpPr>
          <p:cNvPr id="85" name="Group 84" descr="Year 1">
            <a:extLst>
              <a:ext uri="{FF2B5EF4-FFF2-40B4-BE49-F238E27FC236}">
                <a16:creationId xmlns:a16="http://schemas.microsoft.com/office/drawing/2014/main" id="{79C1E46A-FCA8-EE6E-19E1-38A971DC5536}"/>
              </a:ext>
            </a:extLst>
          </p:cNvPr>
          <p:cNvGrpSpPr/>
          <p:nvPr/>
        </p:nvGrpSpPr>
        <p:grpSpPr>
          <a:xfrm>
            <a:off x="9393569" y="5383421"/>
            <a:ext cx="1230520" cy="446208"/>
            <a:chOff x="1147186" y="5778006"/>
            <a:chExt cx="2362528" cy="785696"/>
          </a:xfrm>
        </p:grpSpPr>
        <p:cxnSp>
          <p:nvCxnSpPr>
            <p:cNvPr id="86" name="Straight Connector 85" title="q lines">
              <a:extLst>
                <a:ext uri="{FF2B5EF4-FFF2-40B4-BE49-F238E27FC236}">
                  <a16:creationId xmlns:a16="http://schemas.microsoft.com/office/drawing/2014/main" id="{CE44D886-739D-4804-09C8-84C84FD82FDA}"/>
                </a:ext>
              </a:extLst>
            </p:cNvPr>
            <p:cNvCxnSpPr>
              <a:cxnSpLocks/>
            </p:cNvCxnSpPr>
            <p:nvPr/>
          </p:nvCxnSpPr>
          <p:spPr>
            <a:xfrm>
              <a:off x="2475056" y="577800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87" name="Straight Connector 86" title="q lines">
              <a:extLst>
                <a:ext uri="{FF2B5EF4-FFF2-40B4-BE49-F238E27FC236}">
                  <a16:creationId xmlns:a16="http://schemas.microsoft.com/office/drawing/2014/main" id="{2CC8FF1B-17EC-104C-F226-3CA7413518C6}"/>
                </a:ext>
              </a:extLst>
            </p:cNvPr>
            <p:cNvCxnSpPr>
              <a:cxnSpLocks/>
            </p:cNvCxnSpPr>
            <p:nvPr/>
          </p:nvCxnSpPr>
          <p:spPr>
            <a:xfrm>
              <a:off x="3122338" y="577800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88" name="Straight Connector 87" title="q lines">
              <a:extLst>
                <a:ext uri="{FF2B5EF4-FFF2-40B4-BE49-F238E27FC236}">
                  <a16:creationId xmlns:a16="http://schemas.microsoft.com/office/drawing/2014/main" id="{31B8886E-82CB-8A96-48BD-C017AEA1E6CF}"/>
                </a:ext>
              </a:extLst>
            </p:cNvPr>
            <p:cNvCxnSpPr>
              <a:cxnSpLocks/>
            </p:cNvCxnSpPr>
            <p:nvPr/>
          </p:nvCxnSpPr>
          <p:spPr>
            <a:xfrm>
              <a:off x="1827774" y="577800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0" name="Rectangle: Rounded Corners 89" title="Year Bar">
              <a:extLst>
                <a:ext uri="{FF2B5EF4-FFF2-40B4-BE49-F238E27FC236}">
                  <a16:creationId xmlns:a16="http://schemas.microsoft.com/office/drawing/2014/main" id="{C3D79FAB-3869-3314-B2DA-229BAC83ECDF}"/>
                </a:ext>
              </a:extLst>
            </p:cNvPr>
            <p:cNvSpPr/>
            <p:nvPr/>
          </p:nvSpPr>
          <p:spPr>
            <a:xfrm>
              <a:off x="1147186" y="6381273"/>
              <a:ext cx="2362528" cy="182429"/>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6" name="TextBox 95">
              <a:extLst>
                <a:ext uri="{FF2B5EF4-FFF2-40B4-BE49-F238E27FC236}">
                  <a16:creationId xmlns:a16="http://schemas.microsoft.com/office/drawing/2014/main" id="{27A870F7-F350-65F1-0A86-75856A0D7B57}"/>
                </a:ext>
              </a:extLst>
            </p:cNvPr>
            <p:cNvSpPr txBox="1"/>
            <p:nvPr/>
          </p:nvSpPr>
          <p:spPr>
            <a:xfrm>
              <a:off x="2369281" y="6102356"/>
              <a:ext cx="216000" cy="144000"/>
            </a:xfrm>
            <a:prstGeom prst="rect">
              <a:avLst/>
            </a:prstGeom>
            <a:noFill/>
          </p:spPr>
          <p:txBody>
            <a:bodyPr wrap="square" lIns="0" tIns="0" rIns="0" bIns="0" rtlCol="0" anchor="ctr">
              <a:noAutofit/>
            </a:bodyPr>
            <a:lstStyle/>
            <a:p>
              <a:pPr algn="ctr"/>
              <a:endParaRPr lang="en-US" sz="750" dirty="0">
                <a:solidFill>
                  <a:schemeClr val="bg1"/>
                </a:solidFill>
              </a:endParaRPr>
            </a:p>
          </p:txBody>
        </p:sp>
        <p:cxnSp>
          <p:nvCxnSpPr>
            <p:cNvPr id="97" name="Straight Connector 96" title="q lines">
              <a:extLst>
                <a:ext uri="{FF2B5EF4-FFF2-40B4-BE49-F238E27FC236}">
                  <a16:creationId xmlns:a16="http://schemas.microsoft.com/office/drawing/2014/main" id="{55746489-E3D9-990F-7811-050DECA2CBA1}"/>
                </a:ext>
              </a:extLst>
            </p:cNvPr>
            <p:cNvCxnSpPr>
              <a:cxnSpLocks/>
            </p:cNvCxnSpPr>
            <p:nvPr/>
          </p:nvCxnSpPr>
          <p:spPr>
            <a:xfrm>
              <a:off x="1180492" y="577800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grpSp>
      <p:sp>
        <p:nvSpPr>
          <p:cNvPr id="99" name="TextBox 98">
            <a:extLst>
              <a:ext uri="{FF2B5EF4-FFF2-40B4-BE49-F238E27FC236}">
                <a16:creationId xmlns:a16="http://schemas.microsoft.com/office/drawing/2014/main" id="{2C5598A3-5D66-14C0-F9E3-2E53810EDDDC}"/>
              </a:ext>
            </a:extLst>
          </p:cNvPr>
          <p:cNvSpPr txBox="1"/>
          <p:nvPr/>
        </p:nvSpPr>
        <p:spPr>
          <a:xfrm>
            <a:off x="9381553" y="5087225"/>
            <a:ext cx="1951017" cy="646331"/>
          </a:xfrm>
          <a:prstGeom prst="rect">
            <a:avLst/>
          </a:prstGeom>
          <a:noFill/>
        </p:spPr>
        <p:txBody>
          <a:bodyPr wrap="square">
            <a:spAutoFit/>
          </a:bodyPr>
          <a:lstStyle/>
          <a:p>
            <a:r>
              <a:rPr lang="en-US" b="1" dirty="0">
                <a:solidFill>
                  <a:schemeClr val="tx1">
                    <a:lumMod val="75000"/>
                    <a:lumOff val="25000"/>
                  </a:schemeClr>
                </a:solidFill>
              </a:rPr>
              <a:t>Divided</a:t>
            </a:r>
          </a:p>
          <a:p>
            <a:r>
              <a:rPr lang="en-US" b="1" dirty="0">
                <a:solidFill>
                  <a:schemeClr val="tx1">
                    <a:lumMod val="75000"/>
                    <a:lumOff val="25000"/>
                  </a:schemeClr>
                </a:solidFill>
              </a:rPr>
              <a:t>Kingdom</a:t>
            </a:r>
            <a:endParaRPr lang="en-US" dirty="0">
              <a:solidFill>
                <a:schemeClr val="tx1">
                  <a:lumMod val="75000"/>
                  <a:lumOff val="25000"/>
                </a:schemeClr>
              </a:solidFill>
            </a:endParaRPr>
          </a:p>
        </p:txBody>
      </p:sp>
      <p:sp>
        <p:nvSpPr>
          <p:cNvPr id="101" name="TextBox 100">
            <a:extLst>
              <a:ext uri="{FF2B5EF4-FFF2-40B4-BE49-F238E27FC236}">
                <a16:creationId xmlns:a16="http://schemas.microsoft.com/office/drawing/2014/main" id="{323AE1A1-D653-AFAE-4118-F1463F81C190}"/>
              </a:ext>
            </a:extLst>
          </p:cNvPr>
          <p:cNvSpPr txBox="1"/>
          <p:nvPr/>
        </p:nvSpPr>
        <p:spPr>
          <a:xfrm>
            <a:off x="7703659" y="6078824"/>
            <a:ext cx="678082" cy="369332"/>
          </a:xfrm>
          <a:prstGeom prst="rect">
            <a:avLst/>
          </a:prstGeom>
          <a:noFill/>
        </p:spPr>
        <p:txBody>
          <a:bodyPr wrap="square">
            <a:spAutoFit/>
          </a:bodyPr>
          <a:lstStyle/>
          <a:p>
            <a:r>
              <a:rPr lang="en-US" dirty="0">
                <a:solidFill>
                  <a:schemeClr val="accent3"/>
                </a:solidFill>
              </a:rPr>
              <a:t>1014</a:t>
            </a:r>
            <a:endParaRPr lang="en-US" dirty="0"/>
          </a:p>
        </p:txBody>
      </p:sp>
      <p:sp>
        <p:nvSpPr>
          <p:cNvPr id="102" name="TextBox 101">
            <a:extLst>
              <a:ext uri="{FF2B5EF4-FFF2-40B4-BE49-F238E27FC236}">
                <a16:creationId xmlns:a16="http://schemas.microsoft.com/office/drawing/2014/main" id="{566960B3-4444-A09F-CDCD-B797C8151344}"/>
              </a:ext>
            </a:extLst>
          </p:cNvPr>
          <p:cNvSpPr txBox="1"/>
          <p:nvPr/>
        </p:nvSpPr>
        <p:spPr>
          <a:xfrm>
            <a:off x="6275978" y="6083641"/>
            <a:ext cx="678082" cy="369332"/>
          </a:xfrm>
          <a:prstGeom prst="rect">
            <a:avLst/>
          </a:prstGeom>
          <a:noFill/>
        </p:spPr>
        <p:txBody>
          <a:bodyPr wrap="square">
            <a:spAutoFit/>
          </a:bodyPr>
          <a:lstStyle/>
          <a:p>
            <a:r>
              <a:rPr lang="en-US" dirty="0">
                <a:solidFill>
                  <a:schemeClr val="accent3"/>
                </a:solidFill>
              </a:rPr>
              <a:t>1094</a:t>
            </a:r>
            <a:endParaRPr lang="en-US" dirty="0"/>
          </a:p>
        </p:txBody>
      </p:sp>
      <p:sp>
        <p:nvSpPr>
          <p:cNvPr id="122" name="TextBox 121">
            <a:extLst>
              <a:ext uri="{FF2B5EF4-FFF2-40B4-BE49-F238E27FC236}">
                <a16:creationId xmlns:a16="http://schemas.microsoft.com/office/drawing/2014/main" id="{64785EBC-3B1A-4939-A9CE-AA3DDA2FE9CC}"/>
              </a:ext>
            </a:extLst>
          </p:cNvPr>
          <p:cNvSpPr txBox="1"/>
          <p:nvPr/>
        </p:nvSpPr>
        <p:spPr>
          <a:xfrm>
            <a:off x="5997517" y="5037142"/>
            <a:ext cx="834896" cy="646331"/>
          </a:xfrm>
          <a:prstGeom prst="rect">
            <a:avLst/>
          </a:prstGeom>
          <a:noFill/>
        </p:spPr>
        <p:txBody>
          <a:bodyPr wrap="square">
            <a:spAutoFit/>
          </a:bodyPr>
          <a:lstStyle/>
          <a:p>
            <a:r>
              <a:rPr lang="en-US" dirty="0">
                <a:solidFill>
                  <a:schemeClr val="tx1">
                    <a:lumMod val="75000"/>
                    <a:lumOff val="25000"/>
                  </a:schemeClr>
                </a:solidFill>
              </a:rPr>
              <a:t>Eli</a:t>
            </a:r>
          </a:p>
          <a:p>
            <a:endParaRPr lang="en-US" dirty="0">
              <a:solidFill>
                <a:schemeClr val="tx1">
                  <a:lumMod val="75000"/>
                  <a:lumOff val="25000"/>
                </a:schemeClr>
              </a:solidFill>
            </a:endParaRPr>
          </a:p>
        </p:txBody>
      </p:sp>
      <p:sp>
        <p:nvSpPr>
          <p:cNvPr id="127" name="TextBox 126">
            <a:extLst>
              <a:ext uri="{FF2B5EF4-FFF2-40B4-BE49-F238E27FC236}">
                <a16:creationId xmlns:a16="http://schemas.microsoft.com/office/drawing/2014/main" id="{AC9A9976-3484-97C5-3262-EB3476657652}"/>
              </a:ext>
            </a:extLst>
          </p:cNvPr>
          <p:cNvSpPr txBox="1"/>
          <p:nvPr/>
        </p:nvSpPr>
        <p:spPr>
          <a:xfrm>
            <a:off x="5875007" y="5268930"/>
            <a:ext cx="880686" cy="369332"/>
          </a:xfrm>
          <a:prstGeom prst="rect">
            <a:avLst/>
          </a:prstGeom>
          <a:noFill/>
        </p:spPr>
        <p:txBody>
          <a:bodyPr wrap="square">
            <a:spAutoFit/>
          </a:bodyPr>
          <a:lstStyle/>
          <a:p>
            <a:r>
              <a:rPr lang="en-US" dirty="0">
                <a:solidFill>
                  <a:schemeClr val="tx1">
                    <a:lumMod val="75000"/>
                    <a:lumOff val="25000"/>
                  </a:schemeClr>
                </a:solidFill>
              </a:rPr>
              <a:t>40 </a:t>
            </a:r>
            <a:r>
              <a:rPr lang="en-US" dirty="0" err="1">
                <a:solidFill>
                  <a:schemeClr val="tx1">
                    <a:lumMod val="75000"/>
                    <a:lumOff val="25000"/>
                  </a:schemeClr>
                </a:solidFill>
              </a:rPr>
              <a:t>yrs</a:t>
            </a:r>
            <a:endParaRPr lang="en-US" dirty="0"/>
          </a:p>
        </p:txBody>
      </p:sp>
      <p:sp>
        <p:nvSpPr>
          <p:cNvPr id="129" name="TextBox 128">
            <a:extLst>
              <a:ext uri="{FF2B5EF4-FFF2-40B4-BE49-F238E27FC236}">
                <a16:creationId xmlns:a16="http://schemas.microsoft.com/office/drawing/2014/main" id="{D81581C6-EA65-F4F2-FABF-78547B7757F1}"/>
              </a:ext>
            </a:extLst>
          </p:cNvPr>
          <p:cNvSpPr txBox="1"/>
          <p:nvPr/>
        </p:nvSpPr>
        <p:spPr>
          <a:xfrm>
            <a:off x="6315351" y="5824310"/>
            <a:ext cx="1095803" cy="369332"/>
          </a:xfrm>
          <a:prstGeom prst="rect">
            <a:avLst/>
          </a:prstGeom>
          <a:noFill/>
        </p:spPr>
        <p:txBody>
          <a:bodyPr wrap="square">
            <a:spAutoFit/>
          </a:bodyPr>
          <a:lstStyle/>
          <a:p>
            <a:r>
              <a:rPr lang="en-US" dirty="0">
                <a:solidFill>
                  <a:schemeClr val="accent3"/>
                </a:solidFill>
              </a:rPr>
              <a:t>120 </a:t>
            </a:r>
            <a:r>
              <a:rPr lang="en-US" dirty="0" err="1">
                <a:solidFill>
                  <a:schemeClr val="accent3"/>
                </a:solidFill>
              </a:rPr>
              <a:t>yrs</a:t>
            </a:r>
            <a:endParaRPr lang="en-US" dirty="0"/>
          </a:p>
        </p:txBody>
      </p:sp>
      <p:sp>
        <p:nvSpPr>
          <p:cNvPr id="134" name="TextBox 133">
            <a:extLst>
              <a:ext uri="{FF2B5EF4-FFF2-40B4-BE49-F238E27FC236}">
                <a16:creationId xmlns:a16="http://schemas.microsoft.com/office/drawing/2014/main" id="{317E331A-ABF5-8384-7AC1-C26EC32AAF20}"/>
              </a:ext>
            </a:extLst>
          </p:cNvPr>
          <p:cNvSpPr txBox="1"/>
          <p:nvPr/>
        </p:nvSpPr>
        <p:spPr>
          <a:xfrm>
            <a:off x="5610958" y="6098986"/>
            <a:ext cx="678082" cy="369332"/>
          </a:xfrm>
          <a:prstGeom prst="rect">
            <a:avLst/>
          </a:prstGeom>
          <a:noFill/>
        </p:spPr>
        <p:txBody>
          <a:bodyPr wrap="square">
            <a:spAutoFit/>
          </a:bodyPr>
          <a:lstStyle/>
          <a:p>
            <a:r>
              <a:rPr lang="en-US" dirty="0">
                <a:solidFill>
                  <a:schemeClr val="accent3"/>
                </a:solidFill>
              </a:rPr>
              <a:t>1134</a:t>
            </a:r>
            <a:endParaRPr lang="en-US" dirty="0"/>
          </a:p>
        </p:txBody>
      </p:sp>
      <p:pic>
        <p:nvPicPr>
          <p:cNvPr id="154" name="Graphic 153" title="Milestone Flag">
            <a:extLst>
              <a:ext uri="{FF2B5EF4-FFF2-40B4-BE49-F238E27FC236}">
                <a16:creationId xmlns:a16="http://schemas.microsoft.com/office/drawing/2014/main" id="{9B1A805F-1E73-4C53-89F6-DEDE959AF60C}"/>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3525" t="18748" r="17129" b="44918"/>
          <a:stretch/>
        </p:blipFill>
        <p:spPr>
          <a:xfrm flipH="1">
            <a:off x="8768156" y="4927173"/>
            <a:ext cx="648479" cy="1171643"/>
          </a:xfrm>
          <a:prstGeom prst="rect">
            <a:avLst/>
          </a:prstGeom>
        </p:spPr>
      </p:pic>
      <p:sp>
        <p:nvSpPr>
          <p:cNvPr id="158" name="Rectangle 157">
            <a:extLst>
              <a:ext uri="{FF2B5EF4-FFF2-40B4-BE49-F238E27FC236}">
                <a16:creationId xmlns:a16="http://schemas.microsoft.com/office/drawing/2014/main" id="{505628AB-0527-F705-DB85-94E8829A26A3}"/>
              </a:ext>
            </a:extLst>
          </p:cNvPr>
          <p:cNvSpPr/>
          <p:nvPr/>
        </p:nvSpPr>
        <p:spPr>
          <a:xfrm>
            <a:off x="9092750" y="5603930"/>
            <a:ext cx="306495" cy="369332"/>
          </a:xfrm>
          <a:prstGeom prst="rect">
            <a:avLst/>
          </a:prstGeom>
        </p:spPr>
        <p:txBody>
          <a:bodyPr wrap="none">
            <a:spAutoFit/>
          </a:bodyPr>
          <a:lstStyle/>
          <a:p>
            <a:pPr algn="ctr"/>
            <a:r>
              <a:rPr lang="en-US" dirty="0">
                <a:solidFill>
                  <a:schemeClr val="accent3"/>
                </a:solidFill>
              </a:rPr>
              <a:t>5</a:t>
            </a:r>
            <a:endParaRPr lang="en-US" sz="900" dirty="0">
              <a:solidFill>
                <a:schemeClr val="accent3"/>
              </a:solidFill>
            </a:endParaRPr>
          </a:p>
        </p:txBody>
      </p:sp>
      <p:grpSp>
        <p:nvGrpSpPr>
          <p:cNvPr id="220" name="Group 219" descr="Year 2">
            <a:extLst>
              <a:ext uri="{FF2B5EF4-FFF2-40B4-BE49-F238E27FC236}">
                <a16:creationId xmlns:a16="http://schemas.microsoft.com/office/drawing/2014/main" id="{C9A31570-2E83-84EF-7044-024CA534A7A0}"/>
              </a:ext>
            </a:extLst>
          </p:cNvPr>
          <p:cNvGrpSpPr/>
          <p:nvPr/>
        </p:nvGrpSpPr>
        <p:grpSpPr>
          <a:xfrm>
            <a:off x="6151789" y="3724816"/>
            <a:ext cx="428682" cy="433160"/>
            <a:chOff x="3011188" y="5778006"/>
            <a:chExt cx="2700278" cy="1269820"/>
          </a:xfrm>
        </p:grpSpPr>
        <p:cxnSp>
          <p:nvCxnSpPr>
            <p:cNvPr id="222" name="Straight Connector 221" title="q lines">
              <a:extLst>
                <a:ext uri="{FF2B5EF4-FFF2-40B4-BE49-F238E27FC236}">
                  <a16:creationId xmlns:a16="http://schemas.microsoft.com/office/drawing/2014/main" id="{A1BFDA7D-90EB-43EA-FF0D-A145880034E2}"/>
                </a:ext>
              </a:extLst>
            </p:cNvPr>
            <p:cNvCxnSpPr>
              <a:cxnSpLocks/>
            </p:cNvCxnSpPr>
            <p:nvPr/>
          </p:nvCxnSpPr>
          <p:spPr>
            <a:xfrm>
              <a:off x="4416902" y="577800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223" name="Straight Connector 222" title="q lines">
              <a:extLst>
                <a:ext uri="{FF2B5EF4-FFF2-40B4-BE49-F238E27FC236}">
                  <a16:creationId xmlns:a16="http://schemas.microsoft.com/office/drawing/2014/main" id="{10B7B484-2F0C-0AD4-6234-C4D67EA994C3}"/>
                </a:ext>
              </a:extLst>
            </p:cNvPr>
            <p:cNvCxnSpPr>
              <a:cxnSpLocks/>
            </p:cNvCxnSpPr>
            <p:nvPr/>
          </p:nvCxnSpPr>
          <p:spPr>
            <a:xfrm>
              <a:off x="5064184" y="577800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224" name="Straight Connector 223" title="q lines">
              <a:extLst>
                <a:ext uri="{FF2B5EF4-FFF2-40B4-BE49-F238E27FC236}">
                  <a16:creationId xmlns:a16="http://schemas.microsoft.com/office/drawing/2014/main" id="{176EFC76-A0B5-C12E-8ABF-68EBD9D9B616}"/>
                </a:ext>
              </a:extLst>
            </p:cNvPr>
            <p:cNvCxnSpPr>
              <a:cxnSpLocks/>
            </p:cNvCxnSpPr>
            <p:nvPr/>
          </p:nvCxnSpPr>
          <p:spPr>
            <a:xfrm>
              <a:off x="5711466" y="577800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225" name="Rectangle: Rounded Corners 224" title="Year Bar">
              <a:extLst>
                <a:ext uri="{FF2B5EF4-FFF2-40B4-BE49-F238E27FC236}">
                  <a16:creationId xmlns:a16="http://schemas.microsoft.com/office/drawing/2014/main" id="{991E26D3-D2EB-D19A-0112-0746209BB860}"/>
                </a:ext>
              </a:extLst>
            </p:cNvPr>
            <p:cNvSpPr/>
            <p:nvPr/>
          </p:nvSpPr>
          <p:spPr>
            <a:xfrm>
              <a:off x="3011188" y="6738453"/>
              <a:ext cx="2573329" cy="309373"/>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226" name="Straight Connector 225" title="q lines">
              <a:extLst>
                <a:ext uri="{FF2B5EF4-FFF2-40B4-BE49-F238E27FC236}">
                  <a16:creationId xmlns:a16="http://schemas.microsoft.com/office/drawing/2014/main" id="{A0DC02C2-CF81-2054-FF58-D56C5AB4C4C4}"/>
                </a:ext>
              </a:extLst>
            </p:cNvPr>
            <p:cNvCxnSpPr>
              <a:cxnSpLocks/>
            </p:cNvCxnSpPr>
            <p:nvPr/>
          </p:nvCxnSpPr>
          <p:spPr>
            <a:xfrm>
              <a:off x="3769620" y="577800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grpSp>
      <p:sp>
        <p:nvSpPr>
          <p:cNvPr id="240" name="TextBox 239">
            <a:extLst>
              <a:ext uri="{FF2B5EF4-FFF2-40B4-BE49-F238E27FC236}">
                <a16:creationId xmlns:a16="http://schemas.microsoft.com/office/drawing/2014/main" id="{1BDBE271-8A42-A843-B6B0-41E8A1F6CA33}"/>
              </a:ext>
            </a:extLst>
          </p:cNvPr>
          <p:cNvSpPr txBox="1"/>
          <p:nvPr/>
        </p:nvSpPr>
        <p:spPr>
          <a:xfrm>
            <a:off x="5634983" y="3719323"/>
            <a:ext cx="1419929" cy="276999"/>
          </a:xfrm>
          <a:prstGeom prst="rect">
            <a:avLst/>
          </a:prstGeom>
          <a:noFill/>
        </p:spPr>
        <p:txBody>
          <a:bodyPr wrap="square" lIns="0" tIns="0" rIns="0" bIns="0" rtlCol="0">
            <a:spAutoFit/>
          </a:bodyPr>
          <a:lstStyle/>
          <a:p>
            <a:r>
              <a:rPr lang="en-US" b="1" dirty="0">
                <a:solidFill>
                  <a:schemeClr val="tx1">
                    <a:lumMod val="75000"/>
                    <a:lumOff val="25000"/>
                  </a:schemeClr>
                </a:solidFill>
              </a:rPr>
              <a:t>Samson </a:t>
            </a:r>
            <a:r>
              <a:rPr lang="en-US" b="1" dirty="0">
                <a:solidFill>
                  <a:schemeClr val="accent3"/>
                </a:solidFill>
              </a:rPr>
              <a:t>20</a:t>
            </a:r>
            <a:r>
              <a:rPr lang="en-US" dirty="0">
                <a:solidFill>
                  <a:schemeClr val="accent3"/>
                </a:solidFill>
              </a:rPr>
              <a:t> </a:t>
            </a:r>
            <a:r>
              <a:rPr lang="en-US" dirty="0" err="1">
                <a:solidFill>
                  <a:schemeClr val="accent3"/>
                </a:solidFill>
              </a:rPr>
              <a:t>yrs</a:t>
            </a:r>
            <a:endParaRPr lang="en-US" b="1" dirty="0">
              <a:solidFill>
                <a:schemeClr val="tx1">
                  <a:lumMod val="75000"/>
                  <a:lumOff val="25000"/>
                </a:schemeClr>
              </a:solidFill>
            </a:endParaRPr>
          </a:p>
        </p:txBody>
      </p:sp>
      <p:sp>
        <p:nvSpPr>
          <p:cNvPr id="21" name="TextBox 20">
            <a:extLst>
              <a:ext uri="{FF2B5EF4-FFF2-40B4-BE49-F238E27FC236}">
                <a16:creationId xmlns:a16="http://schemas.microsoft.com/office/drawing/2014/main" id="{52B7FC6C-239F-D203-E8B4-03121FA5143B}"/>
              </a:ext>
            </a:extLst>
          </p:cNvPr>
          <p:cNvSpPr txBox="1"/>
          <p:nvPr/>
        </p:nvSpPr>
        <p:spPr>
          <a:xfrm>
            <a:off x="6137598" y="1247394"/>
            <a:ext cx="1366597" cy="369332"/>
          </a:xfrm>
          <a:prstGeom prst="rect">
            <a:avLst/>
          </a:prstGeom>
          <a:noFill/>
        </p:spPr>
        <p:txBody>
          <a:bodyPr wrap="square">
            <a:spAutoFit/>
          </a:bodyPr>
          <a:lstStyle/>
          <a:p>
            <a:r>
              <a:rPr lang="en-US" b="1" dirty="0">
                <a:solidFill>
                  <a:schemeClr val="tx1">
                    <a:lumMod val="75000"/>
                    <a:lumOff val="25000"/>
                  </a:schemeClr>
                </a:solidFill>
              </a:rPr>
              <a:t>Philistia</a:t>
            </a:r>
            <a:endParaRPr lang="en-US" dirty="0"/>
          </a:p>
        </p:txBody>
      </p:sp>
      <p:grpSp>
        <p:nvGrpSpPr>
          <p:cNvPr id="3" name="Group 2" descr="Year 2">
            <a:extLst>
              <a:ext uri="{FF2B5EF4-FFF2-40B4-BE49-F238E27FC236}">
                <a16:creationId xmlns:a16="http://schemas.microsoft.com/office/drawing/2014/main" id="{CC46B268-8564-EC71-F3BC-720FE44FED0A}"/>
              </a:ext>
            </a:extLst>
          </p:cNvPr>
          <p:cNvGrpSpPr/>
          <p:nvPr/>
        </p:nvGrpSpPr>
        <p:grpSpPr>
          <a:xfrm>
            <a:off x="4714984" y="1304501"/>
            <a:ext cx="3813971" cy="433160"/>
            <a:chOff x="3011188" y="5778006"/>
            <a:chExt cx="2700278" cy="1269820"/>
          </a:xfrm>
        </p:grpSpPr>
        <p:cxnSp>
          <p:nvCxnSpPr>
            <p:cNvPr id="5" name="Straight Connector 4" title="q lines">
              <a:extLst>
                <a:ext uri="{FF2B5EF4-FFF2-40B4-BE49-F238E27FC236}">
                  <a16:creationId xmlns:a16="http://schemas.microsoft.com/office/drawing/2014/main" id="{97233ED0-D950-F693-6567-9A5414AF9554}"/>
                </a:ext>
              </a:extLst>
            </p:cNvPr>
            <p:cNvCxnSpPr>
              <a:cxnSpLocks/>
            </p:cNvCxnSpPr>
            <p:nvPr/>
          </p:nvCxnSpPr>
          <p:spPr>
            <a:xfrm>
              <a:off x="4416902" y="577800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6" name="Straight Connector 5" title="q lines">
              <a:extLst>
                <a:ext uri="{FF2B5EF4-FFF2-40B4-BE49-F238E27FC236}">
                  <a16:creationId xmlns:a16="http://schemas.microsoft.com/office/drawing/2014/main" id="{F5989628-8D88-F6FA-9C76-09B832925EAC}"/>
                </a:ext>
              </a:extLst>
            </p:cNvPr>
            <p:cNvCxnSpPr>
              <a:cxnSpLocks/>
            </p:cNvCxnSpPr>
            <p:nvPr/>
          </p:nvCxnSpPr>
          <p:spPr>
            <a:xfrm>
              <a:off x="5064184" y="577800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8" name="Straight Connector 7" title="q lines">
              <a:extLst>
                <a:ext uri="{FF2B5EF4-FFF2-40B4-BE49-F238E27FC236}">
                  <a16:creationId xmlns:a16="http://schemas.microsoft.com/office/drawing/2014/main" id="{9C4121C0-572C-E21D-3C7F-69F237BB1E79}"/>
                </a:ext>
              </a:extLst>
            </p:cNvPr>
            <p:cNvCxnSpPr>
              <a:cxnSpLocks/>
            </p:cNvCxnSpPr>
            <p:nvPr/>
          </p:nvCxnSpPr>
          <p:spPr>
            <a:xfrm>
              <a:off x="5711466" y="577800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0" name="Rectangle: Rounded Corners 9" title="Year Bar">
              <a:extLst>
                <a:ext uri="{FF2B5EF4-FFF2-40B4-BE49-F238E27FC236}">
                  <a16:creationId xmlns:a16="http://schemas.microsoft.com/office/drawing/2014/main" id="{4008C8C8-C292-2707-C70D-70E4B6A6E83D}"/>
                </a:ext>
              </a:extLst>
            </p:cNvPr>
            <p:cNvSpPr/>
            <p:nvPr/>
          </p:nvSpPr>
          <p:spPr>
            <a:xfrm>
              <a:off x="3011188" y="6738453"/>
              <a:ext cx="2573329" cy="309373"/>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11" name="Straight Connector 10" title="q lines">
              <a:extLst>
                <a:ext uri="{FF2B5EF4-FFF2-40B4-BE49-F238E27FC236}">
                  <a16:creationId xmlns:a16="http://schemas.microsoft.com/office/drawing/2014/main" id="{CB9A4A63-4E7D-F4DD-C11A-0E6828C0D63D}"/>
                </a:ext>
              </a:extLst>
            </p:cNvPr>
            <p:cNvCxnSpPr>
              <a:cxnSpLocks/>
            </p:cNvCxnSpPr>
            <p:nvPr/>
          </p:nvCxnSpPr>
          <p:spPr>
            <a:xfrm>
              <a:off x="3769620" y="577800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grpSp>
      <p:sp>
        <p:nvSpPr>
          <p:cNvPr id="12" name="TextBox 11">
            <a:extLst>
              <a:ext uri="{FF2B5EF4-FFF2-40B4-BE49-F238E27FC236}">
                <a16:creationId xmlns:a16="http://schemas.microsoft.com/office/drawing/2014/main" id="{E652750D-AA8B-D416-165A-491B8AA5B4EF}"/>
              </a:ext>
            </a:extLst>
          </p:cNvPr>
          <p:cNvSpPr txBox="1"/>
          <p:nvPr/>
        </p:nvSpPr>
        <p:spPr>
          <a:xfrm>
            <a:off x="1817403" y="150726"/>
            <a:ext cx="4180115" cy="1077218"/>
          </a:xfrm>
          <a:prstGeom prst="rect">
            <a:avLst/>
          </a:prstGeom>
          <a:noFill/>
        </p:spPr>
        <p:txBody>
          <a:bodyPr wrap="square">
            <a:spAutoFit/>
          </a:bodyPr>
          <a:lstStyle/>
          <a:p>
            <a:r>
              <a:rPr lang="en-US" sz="3200" u="sng" dirty="0">
                <a:effectLst>
                  <a:outerShdw blurRad="38100" dist="38100" dir="2700000" algn="tl">
                    <a:srgbClr val="000000">
                      <a:alpha val="43137"/>
                    </a:srgbClr>
                  </a:outerShdw>
                </a:effectLst>
              </a:rPr>
              <a:t>Biblical Roadmap</a:t>
            </a:r>
            <a:br>
              <a:rPr lang="en-US" sz="3600" dirty="0"/>
            </a:br>
            <a:r>
              <a:rPr lang="en-US" sz="3200" dirty="0"/>
              <a:t>Saul, David, &amp; Solomon</a:t>
            </a:r>
          </a:p>
        </p:txBody>
      </p:sp>
    </p:spTree>
    <p:extLst>
      <p:ext uri="{BB962C8B-B14F-4D97-AF65-F5344CB8AC3E}">
        <p14:creationId xmlns:p14="http://schemas.microsoft.com/office/powerpoint/2010/main" val="236482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9113CFD4-1D98-E4B0-F453-C7628362F7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0327" y="0"/>
            <a:ext cx="4951345" cy="6858000"/>
          </a:xfrm>
          <a:prstGeom prst="rect">
            <a:avLst/>
          </a:prstGeom>
        </p:spPr>
      </p:pic>
    </p:spTree>
    <p:extLst>
      <p:ext uri="{BB962C8B-B14F-4D97-AF65-F5344CB8AC3E}">
        <p14:creationId xmlns:p14="http://schemas.microsoft.com/office/powerpoint/2010/main" val="27837146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9868F1F-F367-AA3A-D9AA-16B289A3946A}"/>
              </a:ext>
            </a:extLst>
          </p:cNvPr>
          <p:cNvPicPr>
            <a:picLocks noChangeAspect="1"/>
          </p:cNvPicPr>
          <p:nvPr/>
        </p:nvPicPr>
        <p:blipFill>
          <a:blip r:embed="rId2"/>
          <a:stretch>
            <a:fillRect/>
          </a:stretch>
        </p:blipFill>
        <p:spPr>
          <a:xfrm>
            <a:off x="0" y="1187135"/>
            <a:ext cx="12192000" cy="4483730"/>
          </a:xfrm>
          <a:prstGeom prst="rect">
            <a:avLst/>
          </a:prstGeom>
        </p:spPr>
      </p:pic>
    </p:spTree>
    <p:extLst>
      <p:ext uri="{BB962C8B-B14F-4D97-AF65-F5344CB8AC3E}">
        <p14:creationId xmlns:p14="http://schemas.microsoft.com/office/powerpoint/2010/main" val="19261295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FADD8319-149D-0575-3750-C4D6B516BB2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04114" y="50842"/>
            <a:ext cx="9383772" cy="6756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28016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F115DB-5C37-925A-5E02-0EE2020E0CA2}"/>
              </a:ext>
            </a:extLst>
          </p:cNvPr>
          <p:cNvPicPr>
            <a:picLocks noChangeAspect="1"/>
          </p:cNvPicPr>
          <p:nvPr/>
        </p:nvPicPr>
        <p:blipFill>
          <a:blip r:embed="rId2"/>
          <a:stretch>
            <a:fillRect/>
          </a:stretch>
        </p:blipFill>
        <p:spPr>
          <a:xfrm>
            <a:off x="1345302" y="50726"/>
            <a:ext cx="9501395" cy="6756548"/>
          </a:xfrm>
          <a:prstGeom prst="rect">
            <a:avLst/>
          </a:prstGeom>
        </p:spPr>
      </p:pic>
    </p:spTree>
    <p:extLst>
      <p:ext uri="{BB962C8B-B14F-4D97-AF65-F5344CB8AC3E}">
        <p14:creationId xmlns:p14="http://schemas.microsoft.com/office/powerpoint/2010/main" val="2492560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C213C6-C0A8-22EC-9AA8-E0F96B01030B}"/>
              </a:ext>
            </a:extLst>
          </p:cNvPr>
          <p:cNvPicPr>
            <a:picLocks noChangeAspect="1"/>
          </p:cNvPicPr>
          <p:nvPr/>
        </p:nvPicPr>
        <p:blipFill>
          <a:blip r:embed="rId2"/>
          <a:stretch>
            <a:fillRect/>
          </a:stretch>
        </p:blipFill>
        <p:spPr>
          <a:xfrm>
            <a:off x="4263710" y="0"/>
            <a:ext cx="3664580" cy="6858000"/>
          </a:xfrm>
          <a:prstGeom prst="rect">
            <a:avLst/>
          </a:prstGeom>
        </p:spPr>
      </p:pic>
    </p:spTree>
    <p:extLst>
      <p:ext uri="{BB962C8B-B14F-4D97-AF65-F5344CB8AC3E}">
        <p14:creationId xmlns:p14="http://schemas.microsoft.com/office/powerpoint/2010/main" val="273867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B3475474-9948-5842-55F0-E5B7AEE417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121888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95708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3FEB1-DC8B-460D-E0A3-FA28C21B9C20}"/>
              </a:ext>
            </a:extLst>
          </p:cNvPr>
          <p:cNvSpPr>
            <a:spLocks noGrp="1"/>
          </p:cNvSpPr>
          <p:nvPr>
            <p:ph type="title"/>
          </p:nvPr>
        </p:nvSpPr>
        <p:spPr/>
        <p:txBody>
          <a:bodyPr/>
          <a:lstStyle/>
          <a:p>
            <a:r>
              <a:rPr lang="en-US" dirty="0"/>
              <a:t>Solomon’s Mistakes</a:t>
            </a:r>
          </a:p>
        </p:txBody>
      </p:sp>
      <p:sp>
        <p:nvSpPr>
          <p:cNvPr id="3" name="Content Placeholder 2">
            <a:extLst>
              <a:ext uri="{FF2B5EF4-FFF2-40B4-BE49-F238E27FC236}">
                <a16:creationId xmlns:a16="http://schemas.microsoft.com/office/drawing/2014/main" id="{2DB38400-E9E7-BE57-CA11-4EFE3A02B36D}"/>
              </a:ext>
            </a:extLst>
          </p:cNvPr>
          <p:cNvSpPr>
            <a:spLocks noGrp="1"/>
          </p:cNvSpPr>
          <p:nvPr>
            <p:ph idx="1"/>
          </p:nvPr>
        </p:nvSpPr>
        <p:spPr/>
        <p:txBody>
          <a:bodyPr/>
          <a:lstStyle/>
          <a:p>
            <a:r>
              <a:rPr lang="en-US" dirty="0"/>
              <a:t>He let things slip, and not follow the Lord’s Laws</a:t>
            </a:r>
          </a:p>
          <a:p>
            <a:pPr marL="0" indent="0">
              <a:buNone/>
            </a:pPr>
            <a:endParaRPr lang="en-US" dirty="0"/>
          </a:p>
          <a:p>
            <a:pPr lvl="1"/>
            <a:r>
              <a:rPr lang="en-US" b="1" u="sng" dirty="0"/>
              <a:t>Deuteronomy 17:16-17 </a:t>
            </a:r>
            <a:r>
              <a:rPr lang="en-US" dirty="0"/>
              <a:t>– “</a:t>
            </a:r>
            <a:r>
              <a:rPr lang="en-US" u="sng" dirty="0"/>
              <a:t>But he shall not multiply horses for himself</a:t>
            </a:r>
            <a:r>
              <a:rPr lang="en-US" dirty="0"/>
              <a:t>, nor cause the people to return to Egypt to multiply horses, for the LORD has said to you, ‘You shall not return that way again. </a:t>
            </a:r>
            <a:r>
              <a:rPr lang="en-US" u="sng" dirty="0"/>
              <a:t>And he shall not acquire many wives for himself</a:t>
            </a:r>
            <a:r>
              <a:rPr lang="en-US" dirty="0"/>
              <a:t>, lest his heart turn away, nor shall </a:t>
            </a:r>
            <a:r>
              <a:rPr lang="en-US" u="sng" dirty="0"/>
              <a:t>he acquire for himself excessive silver and gold.”</a:t>
            </a:r>
          </a:p>
        </p:txBody>
      </p:sp>
    </p:spTree>
    <p:extLst>
      <p:ext uri="{BB962C8B-B14F-4D97-AF65-F5344CB8AC3E}">
        <p14:creationId xmlns:p14="http://schemas.microsoft.com/office/powerpoint/2010/main" val="2292831586"/>
      </p:ext>
    </p:extLst>
  </p:cSld>
  <p:clrMapOvr>
    <a:masterClrMapping/>
  </p:clrMapOvr>
  <mc:AlternateContent xmlns:mc="http://schemas.openxmlformats.org/markup-compatibility/2006" xmlns:p14="http://schemas.microsoft.com/office/powerpoint/2010/main">
    <mc:Choice Requires="p14">
      <p:transition spd="slow" p14:dur="2000" advTm="5586"/>
    </mc:Choice>
    <mc:Fallback xmlns="">
      <p:transition spd="slow" advTm="5586"/>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B7118-7DB2-DE42-7984-ED4B1F570F84}"/>
              </a:ext>
            </a:extLst>
          </p:cNvPr>
          <p:cNvSpPr>
            <a:spLocks noGrp="1"/>
          </p:cNvSpPr>
          <p:nvPr>
            <p:ph type="title"/>
          </p:nvPr>
        </p:nvSpPr>
        <p:spPr/>
        <p:txBody>
          <a:bodyPr/>
          <a:lstStyle/>
          <a:p>
            <a:r>
              <a:rPr lang="en-US" dirty="0"/>
              <a:t>Solomon’s Mistakes – Relying on the World	</a:t>
            </a:r>
          </a:p>
        </p:txBody>
      </p:sp>
      <p:sp>
        <p:nvSpPr>
          <p:cNvPr id="3" name="Content Placeholder 2">
            <a:extLst>
              <a:ext uri="{FF2B5EF4-FFF2-40B4-BE49-F238E27FC236}">
                <a16:creationId xmlns:a16="http://schemas.microsoft.com/office/drawing/2014/main" id="{3048BC8B-28E4-24B5-E9B8-538C97ADC9AE}"/>
              </a:ext>
            </a:extLst>
          </p:cNvPr>
          <p:cNvSpPr>
            <a:spLocks noGrp="1"/>
          </p:cNvSpPr>
          <p:nvPr>
            <p:ph idx="1"/>
          </p:nvPr>
        </p:nvSpPr>
        <p:spPr>
          <a:xfrm>
            <a:off x="838200" y="1690688"/>
            <a:ext cx="10515600" cy="4527550"/>
          </a:xfrm>
        </p:spPr>
        <p:txBody>
          <a:bodyPr/>
          <a:lstStyle/>
          <a:p>
            <a:r>
              <a:rPr lang="en-US" dirty="0"/>
              <a:t>Horses &amp; Chariots</a:t>
            </a:r>
            <a:endParaRPr lang="en-US" b="1" u="sng" dirty="0"/>
          </a:p>
          <a:p>
            <a:pPr lvl="1"/>
            <a:r>
              <a:rPr lang="en-US" b="1" u="sng" dirty="0"/>
              <a:t>Deuteronomy 17:16 </a:t>
            </a:r>
            <a:r>
              <a:rPr lang="en-US" dirty="0"/>
              <a:t>– “</a:t>
            </a:r>
            <a:r>
              <a:rPr lang="en-US" u="sng" dirty="0"/>
              <a:t>But he shall not multiply horses for himself</a:t>
            </a:r>
            <a:r>
              <a:rPr lang="en-US" dirty="0"/>
              <a:t>, nor cause the people to return to Egypt to multiply horses,</a:t>
            </a:r>
          </a:p>
          <a:p>
            <a:pPr lvl="1"/>
            <a:r>
              <a:rPr lang="en-US" dirty="0"/>
              <a:t>1 Kings 10:25, 26, 28-29</a:t>
            </a:r>
          </a:p>
          <a:p>
            <a:pPr lvl="2"/>
            <a:endParaRPr lang="en-US" dirty="0"/>
          </a:p>
          <a:p>
            <a:pPr lvl="1"/>
            <a:endParaRPr lang="en-US" dirty="0"/>
          </a:p>
        </p:txBody>
      </p:sp>
      <p:sp>
        <p:nvSpPr>
          <p:cNvPr id="4" name="TextBox 3">
            <a:extLst>
              <a:ext uri="{FF2B5EF4-FFF2-40B4-BE49-F238E27FC236}">
                <a16:creationId xmlns:a16="http://schemas.microsoft.com/office/drawing/2014/main" id="{B36B1054-FA76-618D-62CB-E084FE320CCB}"/>
              </a:ext>
            </a:extLst>
          </p:cNvPr>
          <p:cNvSpPr txBox="1"/>
          <p:nvPr/>
        </p:nvSpPr>
        <p:spPr>
          <a:xfrm>
            <a:off x="2352675" y="3620968"/>
            <a:ext cx="5295900" cy="646331"/>
          </a:xfrm>
          <a:prstGeom prst="rect">
            <a:avLst/>
          </a:prstGeom>
          <a:noFill/>
        </p:spPr>
        <p:txBody>
          <a:bodyPr wrap="square" rtlCol="0">
            <a:spAutoFit/>
          </a:bodyPr>
          <a:lstStyle/>
          <a:p>
            <a:pPr marL="285750" indent="-285750">
              <a:buFont typeface="Arial" panose="020B0604020202020204" pitchFamily="34" charset="0"/>
              <a:buChar char="•"/>
            </a:pPr>
            <a:r>
              <a:rPr lang="en-US" dirty="0"/>
              <a:t>Vs. 25, “Each man brough his present: … </a:t>
            </a:r>
            <a:r>
              <a:rPr lang="en-US" b="1" dirty="0"/>
              <a:t>HORSES</a:t>
            </a:r>
            <a:r>
              <a:rPr lang="en-US" dirty="0"/>
              <a:t>”</a:t>
            </a:r>
          </a:p>
          <a:p>
            <a:endParaRPr lang="en-US" dirty="0"/>
          </a:p>
        </p:txBody>
      </p:sp>
      <p:sp>
        <p:nvSpPr>
          <p:cNvPr id="6" name="TextBox 5">
            <a:extLst>
              <a:ext uri="{FF2B5EF4-FFF2-40B4-BE49-F238E27FC236}">
                <a16:creationId xmlns:a16="http://schemas.microsoft.com/office/drawing/2014/main" id="{440EB760-3DF3-8525-CB79-416DF2A4B774}"/>
              </a:ext>
            </a:extLst>
          </p:cNvPr>
          <p:cNvSpPr txBox="1"/>
          <p:nvPr/>
        </p:nvSpPr>
        <p:spPr>
          <a:xfrm>
            <a:off x="2352675" y="5401262"/>
            <a:ext cx="8191500" cy="1200329"/>
          </a:xfrm>
          <a:prstGeom prst="rect">
            <a:avLst/>
          </a:prstGeom>
          <a:noFill/>
        </p:spPr>
        <p:txBody>
          <a:bodyPr wrap="square" rtlCol="0">
            <a:spAutoFit/>
          </a:bodyPr>
          <a:lstStyle/>
          <a:p>
            <a:pPr marL="285750" indent="-285750">
              <a:buFont typeface="Arial" panose="020B0604020202020204" pitchFamily="34" charset="0"/>
              <a:buChar char="•"/>
            </a:pPr>
            <a:r>
              <a:rPr lang="en-US" dirty="0"/>
              <a:t>Vs. 28, “Also Solomon </a:t>
            </a:r>
            <a:r>
              <a:rPr lang="en-US" b="1" dirty="0"/>
              <a:t>HAD HORSES IMPORTED FROM EGYPT</a:t>
            </a:r>
            <a:r>
              <a:rPr lang="en-US" dirty="0"/>
              <a:t>, and the king’s merchants bought them and exported them to all the kings of the Hittites and the kings of Syria”</a:t>
            </a:r>
          </a:p>
          <a:p>
            <a:endParaRPr lang="en-US" dirty="0"/>
          </a:p>
        </p:txBody>
      </p:sp>
      <p:sp>
        <p:nvSpPr>
          <p:cNvPr id="7" name="TextBox 6">
            <a:extLst>
              <a:ext uri="{FF2B5EF4-FFF2-40B4-BE49-F238E27FC236}">
                <a16:creationId xmlns:a16="http://schemas.microsoft.com/office/drawing/2014/main" id="{1483A4FA-3289-C811-2858-88EDC8ABA76E}"/>
              </a:ext>
            </a:extLst>
          </p:cNvPr>
          <p:cNvSpPr txBox="1"/>
          <p:nvPr/>
        </p:nvSpPr>
        <p:spPr>
          <a:xfrm>
            <a:off x="1428750" y="4267299"/>
            <a:ext cx="8191500" cy="923330"/>
          </a:xfrm>
          <a:prstGeom prst="rect">
            <a:avLst/>
          </a:prstGeom>
          <a:noFill/>
        </p:spPr>
        <p:txBody>
          <a:bodyPr wrap="square" rtlCol="0">
            <a:spAutoFit/>
          </a:bodyPr>
          <a:lstStyle/>
          <a:p>
            <a:pPr marL="1200150" lvl="2" indent="-285750">
              <a:buFont typeface="Arial" panose="020B0604020202020204" pitchFamily="34" charset="0"/>
              <a:buChar char="•"/>
            </a:pPr>
            <a:r>
              <a:rPr lang="en-US" dirty="0"/>
              <a:t>Vs. 26, “Solomon gathered chariots and horsemen, 1,400 chariots and 12,000 horsemen, he stationed in </a:t>
            </a:r>
            <a:r>
              <a:rPr lang="en-US" b="1" dirty="0"/>
              <a:t>CHARIOT CITIES </a:t>
            </a:r>
            <a:r>
              <a:rPr lang="en-US" dirty="0"/>
              <a:t>and with the king at Jerusalem.</a:t>
            </a:r>
          </a:p>
        </p:txBody>
      </p:sp>
    </p:spTree>
    <p:extLst>
      <p:ext uri="{BB962C8B-B14F-4D97-AF65-F5344CB8AC3E}">
        <p14:creationId xmlns:p14="http://schemas.microsoft.com/office/powerpoint/2010/main" val="4176823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52C6A-C32C-2839-867D-58205236D061}"/>
              </a:ext>
            </a:extLst>
          </p:cNvPr>
          <p:cNvSpPr>
            <a:spLocks noGrp="1"/>
          </p:cNvSpPr>
          <p:nvPr>
            <p:ph type="title"/>
          </p:nvPr>
        </p:nvSpPr>
        <p:spPr/>
        <p:txBody>
          <a:bodyPr/>
          <a:lstStyle/>
          <a:p>
            <a:r>
              <a:rPr lang="en-US" dirty="0"/>
              <a:t>Solomon’s Mistakes – Dividing His Heart</a:t>
            </a:r>
          </a:p>
        </p:txBody>
      </p:sp>
      <p:sp>
        <p:nvSpPr>
          <p:cNvPr id="3" name="Content Placeholder 2">
            <a:extLst>
              <a:ext uri="{FF2B5EF4-FFF2-40B4-BE49-F238E27FC236}">
                <a16:creationId xmlns:a16="http://schemas.microsoft.com/office/drawing/2014/main" id="{139B715C-5262-AF56-433D-7FC56F9C15E4}"/>
              </a:ext>
            </a:extLst>
          </p:cNvPr>
          <p:cNvSpPr>
            <a:spLocks noGrp="1"/>
          </p:cNvSpPr>
          <p:nvPr>
            <p:ph idx="1"/>
          </p:nvPr>
        </p:nvSpPr>
        <p:spPr/>
        <p:txBody>
          <a:bodyPr>
            <a:normAutofit/>
          </a:bodyPr>
          <a:lstStyle/>
          <a:p>
            <a:r>
              <a:rPr lang="en-US" b="1" u="sng" dirty="0"/>
              <a:t>Nehemiah 13:25-27 </a:t>
            </a:r>
            <a:r>
              <a:rPr lang="en-US" dirty="0"/>
              <a:t>– “So I contended with them and cursed them, struck some of them and pulled out their hair, and made them swear by God, saying, “You shall not give your daughters as wives to their sons, nor take their daughters for your sons or yourselves. Did not Solomon king of Israel sin by these things? Yet among many nations there was no king like him, who was beloved of his God; and God made him king over all Israel. Nevertheless, pagan women caused </a:t>
            </a:r>
            <a:r>
              <a:rPr lang="en-US" b="1" dirty="0"/>
              <a:t>even him </a:t>
            </a:r>
            <a:r>
              <a:rPr lang="en-US" dirty="0"/>
              <a:t>to sin. Should we then hear of your doing all this great evil, transgressing against our God by marrying pagan women?”</a:t>
            </a:r>
          </a:p>
          <a:p>
            <a:endParaRPr lang="en-US" dirty="0"/>
          </a:p>
        </p:txBody>
      </p:sp>
      <p:sp>
        <p:nvSpPr>
          <p:cNvPr id="12" name="Rectangle: Rounded Corners 11">
            <a:extLst>
              <a:ext uri="{FF2B5EF4-FFF2-40B4-BE49-F238E27FC236}">
                <a16:creationId xmlns:a16="http://schemas.microsoft.com/office/drawing/2014/main" id="{043D3C30-208C-A407-FAA1-2C9164998066}"/>
              </a:ext>
            </a:extLst>
          </p:cNvPr>
          <p:cNvSpPr/>
          <p:nvPr/>
        </p:nvSpPr>
        <p:spPr>
          <a:xfrm>
            <a:off x="9525001" y="3011672"/>
            <a:ext cx="1257300" cy="341127"/>
          </a:xfrm>
          <a:prstGeom prst="round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4858C2BB-C98A-36D7-FC5F-067EF2F58711}"/>
              </a:ext>
            </a:extLst>
          </p:cNvPr>
          <p:cNvSpPr/>
          <p:nvPr/>
        </p:nvSpPr>
        <p:spPr>
          <a:xfrm>
            <a:off x="1123951" y="3429000"/>
            <a:ext cx="9877424" cy="1109846"/>
          </a:xfrm>
          <a:prstGeom prst="round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0A39F56D-0F8F-1F60-F63C-C4E7861FBBB3}"/>
              </a:ext>
            </a:extLst>
          </p:cNvPr>
          <p:cNvSpPr/>
          <p:nvPr/>
        </p:nvSpPr>
        <p:spPr>
          <a:xfrm>
            <a:off x="1123951" y="4586471"/>
            <a:ext cx="2409824" cy="341127"/>
          </a:xfrm>
          <a:prstGeom prst="round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0742022"/>
      </p:ext>
    </p:extLst>
  </p:cSld>
  <p:clrMapOvr>
    <a:masterClrMapping/>
  </p:clrMapOvr>
  <mc:AlternateContent xmlns:mc="http://schemas.openxmlformats.org/markup-compatibility/2006" xmlns:p14="http://schemas.microsoft.com/office/powerpoint/2010/main">
    <mc:Choice Requires="p14">
      <p:transition spd="slow" p14:dur="2000" advTm="2564"/>
    </mc:Choice>
    <mc:Fallback xmlns="">
      <p:transition spd="slow" advTm="256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0A8681DA-A52C-E48B-3337-9938C5DF6832}"/>
              </a:ext>
            </a:extLst>
          </p:cNvPr>
          <p:cNvCxnSpPr>
            <a:cxnSpLocks/>
          </p:cNvCxnSpPr>
          <p:nvPr/>
        </p:nvCxnSpPr>
        <p:spPr>
          <a:xfrm>
            <a:off x="38100" y="1372525"/>
            <a:ext cx="12153900" cy="0"/>
          </a:xfrm>
          <a:prstGeom prst="line">
            <a:avLst/>
          </a:prstGeom>
          <a:ln w="47625"/>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FC59D394-C69B-081D-EB5B-DA3DDA0D5D70}"/>
              </a:ext>
            </a:extLst>
          </p:cNvPr>
          <p:cNvSpPr txBox="1"/>
          <p:nvPr/>
        </p:nvSpPr>
        <p:spPr>
          <a:xfrm>
            <a:off x="4300537" y="180975"/>
            <a:ext cx="3629025" cy="646331"/>
          </a:xfrm>
          <a:prstGeom prst="rect">
            <a:avLst/>
          </a:prstGeom>
          <a:noFill/>
        </p:spPr>
        <p:txBody>
          <a:bodyPr wrap="square" rtlCol="0">
            <a:spAutoFit/>
          </a:bodyPr>
          <a:lstStyle/>
          <a:p>
            <a:r>
              <a:rPr lang="en-US" sz="3600" dirty="0"/>
              <a:t>Solomon Timeline</a:t>
            </a:r>
          </a:p>
        </p:txBody>
      </p:sp>
      <p:sp>
        <p:nvSpPr>
          <p:cNvPr id="9" name="Oval 8">
            <a:extLst>
              <a:ext uri="{FF2B5EF4-FFF2-40B4-BE49-F238E27FC236}">
                <a16:creationId xmlns:a16="http://schemas.microsoft.com/office/drawing/2014/main" id="{5D2877B0-171C-D809-73C8-356996E8A254}"/>
              </a:ext>
            </a:extLst>
          </p:cNvPr>
          <p:cNvSpPr/>
          <p:nvPr/>
        </p:nvSpPr>
        <p:spPr>
          <a:xfrm>
            <a:off x="1543050" y="1247775"/>
            <a:ext cx="247650" cy="2476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865B8BD0-BD1B-9DCC-7AC6-81A8582A4514}"/>
              </a:ext>
            </a:extLst>
          </p:cNvPr>
          <p:cNvSpPr txBox="1"/>
          <p:nvPr/>
        </p:nvSpPr>
        <p:spPr>
          <a:xfrm>
            <a:off x="1119187" y="816068"/>
            <a:ext cx="1095375" cy="369332"/>
          </a:xfrm>
          <a:prstGeom prst="rect">
            <a:avLst/>
          </a:prstGeom>
          <a:noFill/>
        </p:spPr>
        <p:txBody>
          <a:bodyPr wrap="square" rtlCol="0">
            <a:spAutoFit/>
          </a:bodyPr>
          <a:lstStyle/>
          <a:p>
            <a:r>
              <a:rPr lang="en-US" dirty="0"/>
              <a:t>1,000 BC</a:t>
            </a:r>
          </a:p>
        </p:txBody>
      </p:sp>
      <p:sp>
        <p:nvSpPr>
          <p:cNvPr id="11" name="Oval 10">
            <a:extLst>
              <a:ext uri="{FF2B5EF4-FFF2-40B4-BE49-F238E27FC236}">
                <a16:creationId xmlns:a16="http://schemas.microsoft.com/office/drawing/2014/main" id="{485CFDBB-93D0-ADB2-7974-E1F841382E60}"/>
              </a:ext>
            </a:extLst>
          </p:cNvPr>
          <p:cNvSpPr/>
          <p:nvPr/>
        </p:nvSpPr>
        <p:spPr>
          <a:xfrm>
            <a:off x="3219450" y="1247775"/>
            <a:ext cx="247650" cy="2476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11042F2F-363F-D793-3C36-C27928CB0C1A}"/>
              </a:ext>
            </a:extLst>
          </p:cNvPr>
          <p:cNvSpPr txBox="1"/>
          <p:nvPr/>
        </p:nvSpPr>
        <p:spPr>
          <a:xfrm>
            <a:off x="2906314" y="841131"/>
            <a:ext cx="1095375" cy="369332"/>
          </a:xfrm>
          <a:prstGeom prst="rect">
            <a:avLst/>
          </a:prstGeom>
          <a:noFill/>
        </p:spPr>
        <p:txBody>
          <a:bodyPr wrap="square" rtlCol="0">
            <a:spAutoFit/>
          </a:bodyPr>
          <a:lstStyle/>
          <a:p>
            <a:r>
              <a:rPr lang="en-US" dirty="0"/>
              <a:t>975 BC</a:t>
            </a:r>
          </a:p>
        </p:txBody>
      </p:sp>
      <p:sp>
        <p:nvSpPr>
          <p:cNvPr id="13" name="Oval 12">
            <a:extLst>
              <a:ext uri="{FF2B5EF4-FFF2-40B4-BE49-F238E27FC236}">
                <a16:creationId xmlns:a16="http://schemas.microsoft.com/office/drawing/2014/main" id="{62723B16-3C72-61D8-56D3-E73824967187}"/>
              </a:ext>
            </a:extLst>
          </p:cNvPr>
          <p:cNvSpPr/>
          <p:nvPr/>
        </p:nvSpPr>
        <p:spPr>
          <a:xfrm>
            <a:off x="4938712" y="1259013"/>
            <a:ext cx="247650" cy="2476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A0F363B8-94C7-ED75-FD21-2856743C278D}"/>
              </a:ext>
            </a:extLst>
          </p:cNvPr>
          <p:cNvSpPr txBox="1"/>
          <p:nvPr/>
        </p:nvSpPr>
        <p:spPr>
          <a:xfrm>
            <a:off x="4514849" y="827306"/>
            <a:ext cx="1095375" cy="369332"/>
          </a:xfrm>
          <a:prstGeom prst="rect">
            <a:avLst/>
          </a:prstGeom>
          <a:noFill/>
        </p:spPr>
        <p:txBody>
          <a:bodyPr wrap="square" rtlCol="0">
            <a:spAutoFit/>
          </a:bodyPr>
          <a:lstStyle/>
          <a:p>
            <a:r>
              <a:rPr lang="en-US" dirty="0"/>
              <a:t>950 BC</a:t>
            </a:r>
          </a:p>
        </p:txBody>
      </p:sp>
      <p:sp>
        <p:nvSpPr>
          <p:cNvPr id="15" name="Oval 14">
            <a:extLst>
              <a:ext uri="{FF2B5EF4-FFF2-40B4-BE49-F238E27FC236}">
                <a16:creationId xmlns:a16="http://schemas.microsoft.com/office/drawing/2014/main" id="{03F056D0-421F-67E8-1A9E-D4EBDD798AC0}"/>
              </a:ext>
            </a:extLst>
          </p:cNvPr>
          <p:cNvSpPr/>
          <p:nvPr/>
        </p:nvSpPr>
        <p:spPr>
          <a:xfrm>
            <a:off x="6607968" y="1259013"/>
            <a:ext cx="247650" cy="2476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C1B05686-1798-822D-6D25-8F2C0B75EDA9}"/>
              </a:ext>
            </a:extLst>
          </p:cNvPr>
          <p:cNvSpPr txBox="1"/>
          <p:nvPr/>
        </p:nvSpPr>
        <p:spPr>
          <a:xfrm>
            <a:off x="6298405" y="827306"/>
            <a:ext cx="1095375" cy="369332"/>
          </a:xfrm>
          <a:prstGeom prst="rect">
            <a:avLst/>
          </a:prstGeom>
          <a:noFill/>
        </p:spPr>
        <p:txBody>
          <a:bodyPr wrap="square" rtlCol="0">
            <a:spAutoFit/>
          </a:bodyPr>
          <a:lstStyle/>
          <a:p>
            <a:r>
              <a:rPr lang="en-US" dirty="0"/>
              <a:t>925 BC</a:t>
            </a:r>
          </a:p>
        </p:txBody>
      </p:sp>
      <p:cxnSp>
        <p:nvCxnSpPr>
          <p:cNvPr id="22" name="Straight Connector 21">
            <a:extLst>
              <a:ext uri="{FF2B5EF4-FFF2-40B4-BE49-F238E27FC236}">
                <a16:creationId xmlns:a16="http://schemas.microsoft.com/office/drawing/2014/main" id="{3599ECAE-CB85-401D-42C5-6240F948262D}"/>
              </a:ext>
            </a:extLst>
          </p:cNvPr>
          <p:cNvCxnSpPr>
            <a:cxnSpLocks/>
            <a:stCxn id="9" idx="4"/>
          </p:cNvCxnSpPr>
          <p:nvPr/>
        </p:nvCxnSpPr>
        <p:spPr>
          <a:xfrm>
            <a:off x="1666875" y="1495425"/>
            <a:ext cx="16669" cy="5362575"/>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D129FBE-BB69-93A9-F5B6-1929B5E95674}"/>
              </a:ext>
            </a:extLst>
          </p:cNvPr>
          <p:cNvCxnSpPr>
            <a:cxnSpLocks/>
          </p:cNvCxnSpPr>
          <p:nvPr/>
        </p:nvCxnSpPr>
        <p:spPr>
          <a:xfrm>
            <a:off x="3333750" y="1486038"/>
            <a:ext cx="16669" cy="5362575"/>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025F45F-72A1-7E4C-11DA-17A1D2F4D4EF}"/>
              </a:ext>
            </a:extLst>
          </p:cNvPr>
          <p:cNvCxnSpPr>
            <a:cxnSpLocks/>
          </p:cNvCxnSpPr>
          <p:nvPr/>
        </p:nvCxnSpPr>
        <p:spPr>
          <a:xfrm>
            <a:off x="5056583" y="1504812"/>
            <a:ext cx="16669" cy="5362575"/>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850C182-3010-A361-4F0B-89DA695D9ACF}"/>
              </a:ext>
            </a:extLst>
          </p:cNvPr>
          <p:cNvCxnSpPr>
            <a:cxnSpLocks/>
          </p:cNvCxnSpPr>
          <p:nvPr/>
        </p:nvCxnSpPr>
        <p:spPr>
          <a:xfrm>
            <a:off x="6723458" y="1495425"/>
            <a:ext cx="16669" cy="5362575"/>
          </a:xfrm>
          <a:prstGeom prst="line">
            <a:avLst/>
          </a:prstGeom>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F10FDDC0-516E-DA92-FEEE-52A1DA1B26D7}"/>
              </a:ext>
            </a:extLst>
          </p:cNvPr>
          <p:cNvSpPr/>
          <p:nvPr/>
        </p:nvSpPr>
        <p:spPr>
          <a:xfrm>
            <a:off x="8231982" y="1229001"/>
            <a:ext cx="247650" cy="2476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066D6BED-1CFC-6D96-A5B8-54FDCDD50AF5}"/>
              </a:ext>
            </a:extLst>
          </p:cNvPr>
          <p:cNvSpPr txBox="1"/>
          <p:nvPr/>
        </p:nvSpPr>
        <p:spPr>
          <a:xfrm>
            <a:off x="7918846" y="822357"/>
            <a:ext cx="1095375" cy="369332"/>
          </a:xfrm>
          <a:prstGeom prst="rect">
            <a:avLst/>
          </a:prstGeom>
          <a:noFill/>
        </p:spPr>
        <p:txBody>
          <a:bodyPr wrap="square" rtlCol="0">
            <a:spAutoFit/>
          </a:bodyPr>
          <a:lstStyle/>
          <a:p>
            <a:r>
              <a:rPr lang="en-US" dirty="0"/>
              <a:t>900 BC</a:t>
            </a:r>
          </a:p>
        </p:txBody>
      </p:sp>
      <p:sp>
        <p:nvSpPr>
          <p:cNvPr id="30" name="Oval 29">
            <a:extLst>
              <a:ext uri="{FF2B5EF4-FFF2-40B4-BE49-F238E27FC236}">
                <a16:creationId xmlns:a16="http://schemas.microsoft.com/office/drawing/2014/main" id="{CAE4D251-F4EE-97DD-DC64-B81A8ECA23D1}"/>
              </a:ext>
            </a:extLst>
          </p:cNvPr>
          <p:cNvSpPr/>
          <p:nvPr/>
        </p:nvSpPr>
        <p:spPr>
          <a:xfrm>
            <a:off x="9951244" y="1240239"/>
            <a:ext cx="247650" cy="2476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13C4536A-7425-DCCB-9614-12C94CD6E9BB}"/>
              </a:ext>
            </a:extLst>
          </p:cNvPr>
          <p:cNvSpPr txBox="1"/>
          <p:nvPr/>
        </p:nvSpPr>
        <p:spPr>
          <a:xfrm>
            <a:off x="9527381" y="808532"/>
            <a:ext cx="1095375" cy="369332"/>
          </a:xfrm>
          <a:prstGeom prst="rect">
            <a:avLst/>
          </a:prstGeom>
          <a:noFill/>
        </p:spPr>
        <p:txBody>
          <a:bodyPr wrap="square" rtlCol="0">
            <a:spAutoFit/>
          </a:bodyPr>
          <a:lstStyle/>
          <a:p>
            <a:r>
              <a:rPr lang="en-US" dirty="0"/>
              <a:t>850 BC</a:t>
            </a:r>
          </a:p>
        </p:txBody>
      </p:sp>
      <p:cxnSp>
        <p:nvCxnSpPr>
          <p:cNvPr id="34" name="Straight Connector 33">
            <a:extLst>
              <a:ext uri="{FF2B5EF4-FFF2-40B4-BE49-F238E27FC236}">
                <a16:creationId xmlns:a16="http://schemas.microsoft.com/office/drawing/2014/main" id="{F2219A9C-6D63-FEAC-49BF-BEDD051441AD}"/>
              </a:ext>
            </a:extLst>
          </p:cNvPr>
          <p:cNvCxnSpPr>
            <a:cxnSpLocks/>
          </p:cNvCxnSpPr>
          <p:nvPr/>
        </p:nvCxnSpPr>
        <p:spPr>
          <a:xfrm>
            <a:off x="8346282" y="1467264"/>
            <a:ext cx="16669" cy="5362575"/>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C51833A-4D90-C5A3-2F9E-B73C425A8C71}"/>
              </a:ext>
            </a:extLst>
          </p:cNvPr>
          <p:cNvCxnSpPr>
            <a:cxnSpLocks/>
          </p:cNvCxnSpPr>
          <p:nvPr/>
        </p:nvCxnSpPr>
        <p:spPr>
          <a:xfrm>
            <a:off x="10069115" y="1486038"/>
            <a:ext cx="16669" cy="5362575"/>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86CD27E-8869-ABA2-F671-FF52A6B266AF}"/>
              </a:ext>
            </a:extLst>
          </p:cNvPr>
          <p:cNvCxnSpPr>
            <a:cxnSpLocks/>
          </p:cNvCxnSpPr>
          <p:nvPr/>
        </p:nvCxnSpPr>
        <p:spPr>
          <a:xfrm>
            <a:off x="0" y="3038475"/>
            <a:ext cx="1219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E921A60-0569-D6AF-F2BB-F995520D26F1}"/>
              </a:ext>
            </a:extLst>
          </p:cNvPr>
          <p:cNvCxnSpPr>
            <a:cxnSpLocks/>
          </p:cNvCxnSpPr>
          <p:nvPr/>
        </p:nvCxnSpPr>
        <p:spPr>
          <a:xfrm>
            <a:off x="12700" y="3787775"/>
            <a:ext cx="1219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A56A4E53-8E46-157D-00D2-DE68BD64E124}"/>
              </a:ext>
            </a:extLst>
          </p:cNvPr>
          <p:cNvCxnSpPr>
            <a:cxnSpLocks/>
          </p:cNvCxnSpPr>
          <p:nvPr/>
        </p:nvCxnSpPr>
        <p:spPr>
          <a:xfrm>
            <a:off x="19049" y="4537075"/>
            <a:ext cx="1219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0D48CED2-BE59-465B-C22B-455E6CB5C419}"/>
              </a:ext>
            </a:extLst>
          </p:cNvPr>
          <p:cNvCxnSpPr>
            <a:cxnSpLocks/>
          </p:cNvCxnSpPr>
          <p:nvPr/>
        </p:nvCxnSpPr>
        <p:spPr>
          <a:xfrm>
            <a:off x="6350" y="5286375"/>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AB9EBF5A-4BD1-49F6-FCF5-C7008D2C2403}"/>
              </a:ext>
            </a:extLst>
          </p:cNvPr>
          <p:cNvSpPr txBox="1"/>
          <p:nvPr/>
        </p:nvSpPr>
        <p:spPr>
          <a:xfrm>
            <a:off x="1933573" y="2155402"/>
            <a:ext cx="1666877" cy="369332"/>
          </a:xfrm>
          <a:prstGeom prst="rect">
            <a:avLst/>
          </a:prstGeom>
          <a:solidFill>
            <a:srgbClr val="00B0F0"/>
          </a:solidFill>
        </p:spPr>
        <p:txBody>
          <a:bodyPr wrap="square" rtlCol="0">
            <a:spAutoFit/>
          </a:bodyPr>
          <a:lstStyle/>
          <a:p>
            <a:pPr algn="ctr"/>
            <a:r>
              <a:rPr lang="en-US" dirty="0">
                <a:solidFill>
                  <a:schemeClr val="bg1"/>
                </a:solidFill>
              </a:rPr>
              <a:t>Solomon</a:t>
            </a:r>
          </a:p>
        </p:txBody>
      </p:sp>
      <p:sp>
        <p:nvSpPr>
          <p:cNvPr id="45" name="TextBox 44">
            <a:extLst>
              <a:ext uri="{FF2B5EF4-FFF2-40B4-BE49-F238E27FC236}">
                <a16:creationId xmlns:a16="http://schemas.microsoft.com/office/drawing/2014/main" id="{CB44B54F-E512-9E9E-C568-5309D4948CD8}"/>
              </a:ext>
            </a:extLst>
          </p:cNvPr>
          <p:cNvSpPr txBox="1"/>
          <p:nvPr/>
        </p:nvSpPr>
        <p:spPr>
          <a:xfrm>
            <a:off x="325634" y="1651933"/>
            <a:ext cx="3274817" cy="369332"/>
          </a:xfrm>
          <a:prstGeom prst="rect">
            <a:avLst/>
          </a:prstGeom>
          <a:solidFill>
            <a:srgbClr val="00B0F0"/>
          </a:solidFill>
        </p:spPr>
        <p:txBody>
          <a:bodyPr wrap="square" rtlCol="0">
            <a:spAutoFit/>
          </a:bodyPr>
          <a:lstStyle/>
          <a:p>
            <a:pPr algn="ctr"/>
            <a:r>
              <a:rPr lang="en-US" dirty="0">
                <a:solidFill>
                  <a:schemeClr val="bg1"/>
                </a:solidFill>
              </a:rPr>
              <a:t>David</a:t>
            </a:r>
          </a:p>
        </p:txBody>
      </p:sp>
      <p:sp>
        <p:nvSpPr>
          <p:cNvPr id="46" name="TextBox 45">
            <a:extLst>
              <a:ext uri="{FF2B5EF4-FFF2-40B4-BE49-F238E27FC236}">
                <a16:creationId xmlns:a16="http://schemas.microsoft.com/office/drawing/2014/main" id="{241CA273-53C9-841E-F793-1ABDACE3CBD3}"/>
              </a:ext>
            </a:extLst>
          </p:cNvPr>
          <p:cNvSpPr txBox="1"/>
          <p:nvPr/>
        </p:nvSpPr>
        <p:spPr>
          <a:xfrm>
            <a:off x="3600451" y="1660217"/>
            <a:ext cx="854868" cy="369332"/>
          </a:xfrm>
          <a:prstGeom prst="rect">
            <a:avLst/>
          </a:prstGeom>
          <a:noFill/>
        </p:spPr>
        <p:txBody>
          <a:bodyPr wrap="square" rtlCol="0">
            <a:spAutoFit/>
          </a:bodyPr>
          <a:lstStyle/>
          <a:p>
            <a:r>
              <a:rPr lang="en-US" dirty="0"/>
              <a:t>970 BC</a:t>
            </a:r>
          </a:p>
        </p:txBody>
      </p:sp>
      <p:sp>
        <p:nvSpPr>
          <p:cNvPr id="48" name="TextBox 47">
            <a:extLst>
              <a:ext uri="{FF2B5EF4-FFF2-40B4-BE49-F238E27FC236}">
                <a16:creationId xmlns:a16="http://schemas.microsoft.com/office/drawing/2014/main" id="{8721E267-C2B3-FA8B-DDB2-F7B02B1E673A}"/>
              </a:ext>
            </a:extLst>
          </p:cNvPr>
          <p:cNvSpPr txBox="1"/>
          <p:nvPr/>
        </p:nvSpPr>
        <p:spPr>
          <a:xfrm>
            <a:off x="1126329" y="2144164"/>
            <a:ext cx="854868" cy="369332"/>
          </a:xfrm>
          <a:prstGeom prst="rect">
            <a:avLst/>
          </a:prstGeom>
          <a:noFill/>
        </p:spPr>
        <p:txBody>
          <a:bodyPr wrap="square" rtlCol="0">
            <a:spAutoFit/>
          </a:bodyPr>
          <a:lstStyle/>
          <a:p>
            <a:r>
              <a:rPr lang="en-US" dirty="0"/>
              <a:t>990 BC</a:t>
            </a:r>
          </a:p>
        </p:txBody>
      </p:sp>
      <p:sp>
        <p:nvSpPr>
          <p:cNvPr id="49" name="TextBox 48">
            <a:extLst>
              <a:ext uri="{FF2B5EF4-FFF2-40B4-BE49-F238E27FC236}">
                <a16:creationId xmlns:a16="http://schemas.microsoft.com/office/drawing/2014/main" id="{FBAF63C8-9A88-D6B4-8F82-5494D505BBA9}"/>
              </a:ext>
            </a:extLst>
          </p:cNvPr>
          <p:cNvSpPr txBox="1"/>
          <p:nvPr/>
        </p:nvSpPr>
        <p:spPr>
          <a:xfrm>
            <a:off x="6529383" y="2155402"/>
            <a:ext cx="854868" cy="369332"/>
          </a:xfrm>
          <a:prstGeom prst="rect">
            <a:avLst/>
          </a:prstGeom>
          <a:noFill/>
        </p:spPr>
        <p:txBody>
          <a:bodyPr wrap="square" rtlCol="0">
            <a:spAutoFit/>
          </a:bodyPr>
          <a:lstStyle/>
          <a:p>
            <a:r>
              <a:rPr lang="en-US" dirty="0"/>
              <a:t>930 BC</a:t>
            </a:r>
          </a:p>
        </p:txBody>
      </p:sp>
      <p:sp>
        <p:nvSpPr>
          <p:cNvPr id="51" name="TextBox 50">
            <a:extLst>
              <a:ext uri="{FF2B5EF4-FFF2-40B4-BE49-F238E27FC236}">
                <a16:creationId xmlns:a16="http://schemas.microsoft.com/office/drawing/2014/main" id="{ED8A320B-9DBE-9F94-4107-3A1E1C148DD6}"/>
              </a:ext>
            </a:extLst>
          </p:cNvPr>
          <p:cNvSpPr txBox="1"/>
          <p:nvPr/>
        </p:nvSpPr>
        <p:spPr>
          <a:xfrm>
            <a:off x="3587352" y="2155155"/>
            <a:ext cx="2942030" cy="369332"/>
          </a:xfrm>
          <a:prstGeom prst="rect">
            <a:avLst/>
          </a:prstGeom>
          <a:solidFill>
            <a:srgbClr val="00B050"/>
          </a:solidFill>
        </p:spPr>
        <p:txBody>
          <a:bodyPr wrap="square" rtlCol="0">
            <a:spAutoFit/>
          </a:bodyPr>
          <a:lstStyle/>
          <a:p>
            <a:pPr algn="ctr"/>
            <a:r>
              <a:rPr lang="en-US" dirty="0">
                <a:solidFill>
                  <a:schemeClr val="bg1"/>
                </a:solidFill>
              </a:rPr>
              <a:t>Solomon</a:t>
            </a:r>
          </a:p>
        </p:txBody>
      </p:sp>
      <p:sp>
        <p:nvSpPr>
          <p:cNvPr id="52" name="TextBox 51">
            <a:extLst>
              <a:ext uri="{FF2B5EF4-FFF2-40B4-BE49-F238E27FC236}">
                <a16:creationId xmlns:a16="http://schemas.microsoft.com/office/drawing/2014/main" id="{E857E244-5061-A14F-A97A-E27D9A6EA24C}"/>
              </a:ext>
            </a:extLst>
          </p:cNvPr>
          <p:cNvSpPr txBox="1"/>
          <p:nvPr/>
        </p:nvSpPr>
        <p:spPr>
          <a:xfrm>
            <a:off x="142875" y="3171825"/>
            <a:ext cx="983454" cy="369332"/>
          </a:xfrm>
          <a:prstGeom prst="rect">
            <a:avLst/>
          </a:prstGeom>
          <a:noFill/>
        </p:spPr>
        <p:txBody>
          <a:bodyPr wrap="square" rtlCol="0">
            <a:spAutoFit/>
          </a:bodyPr>
          <a:lstStyle/>
          <a:p>
            <a:r>
              <a:rPr lang="en-US" dirty="0"/>
              <a:t>Egypt</a:t>
            </a:r>
          </a:p>
        </p:txBody>
      </p:sp>
      <p:sp>
        <p:nvSpPr>
          <p:cNvPr id="54" name="TextBox 53">
            <a:extLst>
              <a:ext uri="{FF2B5EF4-FFF2-40B4-BE49-F238E27FC236}">
                <a16:creationId xmlns:a16="http://schemas.microsoft.com/office/drawing/2014/main" id="{7CF3FC4B-7452-D3E3-7AB4-0AF834F1C1C1}"/>
              </a:ext>
            </a:extLst>
          </p:cNvPr>
          <p:cNvSpPr txBox="1"/>
          <p:nvPr/>
        </p:nvSpPr>
        <p:spPr>
          <a:xfrm>
            <a:off x="107156" y="3934539"/>
            <a:ext cx="1333495" cy="369332"/>
          </a:xfrm>
          <a:prstGeom prst="rect">
            <a:avLst/>
          </a:prstGeom>
          <a:noFill/>
        </p:spPr>
        <p:txBody>
          <a:bodyPr wrap="square" rtlCol="0">
            <a:spAutoFit/>
          </a:bodyPr>
          <a:lstStyle/>
          <a:p>
            <a:r>
              <a:rPr lang="en-US" dirty="0"/>
              <a:t>Phoenicians</a:t>
            </a:r>
          </a:p>
        </p:txBody>
      </p:sp>
      <p:sp>
        <p:nvSpPr>
          <p:cNvPr id="55" name="TextBox 54">
            <a:extLst>
              <a:ext uri="{FF2B5EF4-FFF2-40B4-BE49-F238E27FC236}">
                <a16:creationId xmlns:a16="http://schemas.microsoft.com/office/drawing/2014/main" id="{A1E1275C-2857-281E-D66C-16BB4C241D3C}"/>
              </a:ext>
            </a:extLst>
          </p:cNvPr>
          <p:cNvSpPr txBox="1"/>
          <p:nvPr/>
        </p:nvSpPr>
        <p:spPr>
          <a:xfrm>
            <a:off x="142875" y="5497973"/>
            <a:ext cx="1333495" cy="369332"/>
          </a:xfrm>
          <a:prstGeom prst="rect">
            <a:avLst/>
          </a:prstGeom>
          <a:noFill/>
        </p:spPr>
        <p:txBody>
          <a:bodyPr wrap="square" rtlCol="0">
            <a:spAutoFit/>
          </a:bodyPr>
          <a:lstStyle/>
          <a:p>
            <a:r>
              <a:rPr lang="en-US" dirty="0"/>
              <a:t>Assyrians</a:t>
            </a:r>
          </a:p>
        </p:txBody>
      </p:sp>
      <p:sp>
        <p:nvSpPr>
          <p:cNvPr id="56" name="TextBox 55">
            <a:extLst>
              <a:ext uri="{FF2B5EF4-FFF2-40B4-BE49-F238E27FC236}">
                <a16:creationId xmlns:a16="http://schemas.microsoft.com/office/drawing/2014/main" id="{E87794F5-4A17-2563-D40A-5B0807BC3F12}"/>
              </a:ext>
            </a:extLst>
          </p:cNvPr>
          <p:cNvSpPr txBox="1"/>
          <p:nvPr/>
        </p:nvSpPr>
        <p:spPr>
          <a:xfrm>
            <a:off x="142875" y="6248091"/>
            <a:ext cx="1333495" cy="369332"/>
          </a:xfrm>
          <a:prstGeom prst="rect">
            <a:avLst/>
          </a:prstGeom>
          <a:noFill/>
        </p:spPr>
        <p:txBody>
          <a:bodyPr wrap="square" rtlCol="0">
            <a:spAutoFit/>
          </a:bodyPr>
          <a:lstStyle/>
          <a:p>
            <a:r>
              <a:rPr lang="en-US" dirty="0"/>
              <a:t>Greeks</a:t>
            </a:r>
          </a:p>
        </p:txBody>
      </p:sp>
      <p:sp>
        <p:nvSpPr>
          <p:cNvPr id="57" name="Oval 56">
            <a:extLst>
              <a:ext uri="{FF2B5EF4-FFF2-40B4-BE49-F238E27FC236}">
                <a16:creationId xmlns:a16="http://schemas.microsoft.com/office/drawing/2014/main" id="{FEC3DE4C-36E3-9184-67AD-453455071A7E}"/>
              </a:ext>
            </a:extLst>
          </p:cNvPr>
          <p:cNvSpPr/>
          <p:nvPr/>
        </p:nvSpPr>
        <p:spPr>
          <a:xfrm>
            <a:off x="3916271" y="2641691"/>
            <a:ext cx="224823" cy="22482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Speech Bubble: Rectangle 57">
            <a:extLst>
              <a:ext uri="{FF2B5EF4-FFF2-40B4-BE49-F238E27FC236}">
                <a16:creationId xmlns:a16="http://schemas.microsoft.com/office/drawing/2014/main" id="{54A49FAE-42C3-651D-40DA-E069DC226EBB}"/>
              </a:ext>
            </a:extLst>
          </p:cNvPr>
          <p:cNvSpPr/>
          <p:nvPr/>
        </p:nvSpPr>
        <p:spPr>
          <a:xfrm>
            <a:off x="4420785" y="2784622"/>
            <a:ext cx="2536032" cy="369331"/>
          </a:xfrm>
          <a:prstGeom prst="wedgeRectCallout">
            <a:avLst>
              <a:gd name="adj1" fmla="val -62875"/>
              <a:gd name="adj2" fmla="val -4211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Temple</a:t>
            </a:r>
            <a:r>
              <a:rPr lang="en-US" dirty="0"/>
              <a:t> </a:t>
            </a:r>
            <a:r>
              <a:rPr lang="en-US" dirty="0">
                <a:solidFill>
                  <a:schemeClr val="tx1"/>
                </a:solidFill>
              </a:rPr>
              <a:t>Built – 960 BC</a:t>
            </a:r>
          </a:p>
        </p:txBody>
      </p:sp>
      <p:sp>
        <p:nvSpPr>
          <p:cNvPr id="59" name="TextBox 58">
            <a:extLst>
              <a:ext uri="{FF2B5EF4-FFF2-40B4-BE49-F238E27FC236}">
                <a16:creationId xmlns:a16="http://schemas.microsoft.com/office/drawing/2014/main" id="{D46ABD0E-A247-9C3A-1F67-A2B913138D1C}"/>
              </a:ext>
            </a:extLst>
          </p:cNvPr>
          <p:cNvSpPr txBox="1"/>
          <p:nvPr/>
        </p:nvSpPr>
        <p:spPr>
          <a:xfrm>
            <a:off x="3121817" y="3268092"/>
            <a:ext cx="1759744" cy="369332"/>
          </a:xfrm>
          <a:prstGeom prst="rect">
            <a:avLst/>
          </a:prstGeom>
          <a:solidFill>
            <a:srgbClr val="FF0000">
              <a:alpha val="60000"/>
            </a:srgbClr>
          </a:solidFill>
        </p:spPr>
        <p:txBody>
          <a:bodyPr wrap="square" rtlCol="0">
            <a:spAutoFit/>
          </a:bodyPr>
          <a:lstStyle/>
          <a:p>
            <a:pPr algn="ctr"/>
            <a:r>
              <a:rPr lang="en-US" dirty="0" err="1">
                <a:solidFill>
                  <a:schemeClr val="bg1"/>
                </a:solidFill>
              </a:rPr>
              <a:t>Siamun</a:t>
            </a:r>
            <a:endParaRPr lang="en-US" dirty="0">
              <a:solidFill>
                <a:schemeClr val="bg1"/>
              </a:solidFill>
            </a:endParaRPr>
          </a:p>
        </p:txBody>
      </p:sp>
      <p:cxnSp>
        <p:nvCxnSpPr>
          <p:cNvPr id="63" name="Straight Connector 62">
            <a:extLst>
              <a:ext uri="{FF2B5EF4-FFF2-40B4-BE49-F238E27FC236}">
                <a16:creationId xmlns:a16="http://schemas.microsoft.com/office/drawing/2014/main" id="{A0E3A9BD-8B80-6791-5A4E-C052278D62E8}"/>
              </a:ext>
            </a:extLst>
          </p:cNvPr>
          <p:cNvCxnSpPr>
            <a:cxnSpLocks/>
          </p:cNvCxnSpPr>
          <p:nvPr/>
        </p:nvCxnSpPr>
        <p:spPr>
          <a:xfrm>
            <a:off x="24211" y="6035675"/>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D91B3111-7007-BB90-B99C-F8FD663B3E12}"/>
              </a:ext>
            </a:extLst>
          </p:cNvPr>
          <p:cNvSpPr txBox="1"/>
          <p:nvPr/>
        </p:nvSpPr>
        <p:spPr>
          <a:xfrm>
            <a:off x="108354" y="4733478"/>
            <a:ext cx="1333495" cy="369332"/>
          </a:xfrm>
          <a:prstGeom prst="rect">
            <a:avLst/>
          </a:prstGeom>
          <a:noFill/>
        </p:spPr>
        <p:txBody>
          <a:bodyPr wrap="square" rtlCol="0">
            <a:spAutoFit/>
          </a:bodyPr>
          <a:lstStyle/>
          <a:p>
            <a:r>
              <a:rPr lang="en-US" dirty="0" err="1"/>
              <a:t>Caananites</a:t>
            </a:r>
            <a:endParaRPr lang="en-US" dirty="0"/>
          </a:p>
        </p:txBody>
      </p:sp>
      <p:sp>
        <p:nvSpPr>
          <p:cNvPr id="66" name="TextBox 65">
            <a:extLst>
              <a:ext uri="{FF2B5EF4-FFF2-40B4-BE49-F238E27FC236}">
                <a16:creationId xmlns:a16="http://schemas.microsoft.com/office/drawing/2014/main" id="{EE73E95B-B172-956A-04C9-DC46237A5BC9}"/>
              </a:ext>
            </a:extLst>
          </p:cNvPr>
          <p:cNvSpPr txBox="1"/>
          <p:nvPr/>
        </p:nvSpPr>
        <p:spPr>
          <a:xfrm>
            <a:off x="3800474" y="3963885"/>
            <a:ext cx="3267075" cy="369332"/>
          </a:xfrm>
          <a:prstGeom prst="rect">
            <a:avLst/>
          </a:prstGeom>
          <a:solidFill>
            <a:srgbClr val="FF0000">
              <a:alpha val="60000"/>
            </a:srgbClr>
          </a:solidFill>
        </p:spPr>
        <p:txBody>
          <a:bodyPr wrap="square" rtlCol="0">
            <a:spAutoFit/>
          </a:bodyPr>
          <a:lstStyle/>
          <a:p>
            <a:pPr algn="ctr"/>
            <a:r>
              <a:rPr lang="en-US" dirty="0">
                <a:solidFill>
                  <a:schemeClr val="bg1"/>
                </a:solidFill>
              </a:rPr>
              <a:t>Hiram</a:t>
            </a:r>
          </a:p>
        </p:txBody>
      </p:sp>
      <p:cxnSp>
        <p:nvCxnSpPr>
          <p:cNvPr id="3" name="Straight Arrow Connector 2">
            <a:extLst>
              <a:ext uri="{FF2B5EF4-FFF2-40B4-BE49-F238E27FC236}">
                <a16:creationId xmlns:a16="http://schemas.microsoft.com/office/drawing/2014/main" id="{E332E9F5-068B-F312-80FA-59EC26DD7D54}"/>
              </a:ext>
            </a:extLst>
          </p:cNvPr>
          <p:cNvCxnSpPr>
            <a:cxnSpLocks/>
            <a:stCxn id="59" idx="1"/>
          </p:cNvCxnSpPr>
          <p:nvPr/>
        </p:nvCxnSpPr>
        <p:spPr>
          <a:xfrm flipV="1">
            <a:off x="3121817" y="2320925"/>
            <a:ext cx="589049" cy="113183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393" name="Group 392">
            <a:extLst>
              <a:ext uri="{FF2B5EF4-FFF2-40B4-BE49-F238E27FC236}">
                <a16:creationId xmlns:a16="http://schemas.microsoft.com/office/drawing/2014/main" id="{96B817CB-72DA-CEE4-A947-FF972E654386}"/>
              </a:ext>
            </a:extLst>
          </p:cNvPr>
          <p:cNvGrpSpPr/>
          <p:nvPr/>
        </p:nvGrpSpPr>
        <p:grpSpPr>
          <a:xfrm>
            <a:off x="3741120" y="2339821"/>
            <a:ext cx="3603710" cy="3594796"/>
            <a:chOff x="2248164" y="2320404"/>
            <a:chExt cx="3603710" cy="3594796"/>
          </a:xfrm>
        </p:grpSpPr>
        <p:cxnSp>
          <p:nvCxnSpPr>
            <p:cNvPr id="6" name="Straight Arrow Connector 5">
              <a:extLst>
                <a:ext uri="{FF2B5EF4-FFF2-40B4-BE49-F238E27FC236}">
                  <a16:creationId xmlns:a16="http://schemas.microsoft.com/office/drawing/2014/main" id="{BF190A05-8E99-2989-1EA7-DDFCDD9EC1BA}"/>
                </a:ext>
              </a:extLst>
            </p:cNvPr>
            <p:cNvCxnSpPr>
              <a:cxnSpLocks/>
            </p:cNvCxnSpPr>
            <p:nvPr/>
          </p:nvCxnSpPr>
          <p:spPr>
            <a:xfrm flipV="1">
              <a:off x="2248164" y="2320404"/>
              <a:ext cx="1717811" cy="257049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CF6AAACE-7387-7E6C-2CE2-EDE251174F7B}"/>
                </a:ext>
              </a:extLst>
            </p:cNvPr>
            <p:cNvCxnSpPr>
              <a:cxnSpLocks/>
            </p:cNvCxnSpPr>
            <p:nvPr/>
          </p:nvCxnSpPr>
          <p:spPr>
            <a:xfrm flipV="1">
              <a:off x="3983526" y="2389777"/>
              <a:ext cx="65742" cy="261463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18713FC5-BACF-2790-AB90-1DBF72A609A0}"/>
                </a:ext>
              </a:extLst>
            </p:cNvPr>
            <p:cNvCxnSpPr>
              <a:cxnSpLocks/>
            </p:cNvCxnSpPr>
            <p:nvPr/>
          </p:nvCxnSpPr>
          <p:spPr>
            <a:xfrm flipH="1" flipV="1">
              <a:off x="4244841" y="2320404"/>
              <a:ext cx="659191" cy="257049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269D2CC0-0CC9-C24C-5C73-F3FC60241A44}"/>
                </a:ext>
              </a:extLst>
            </p:cNvPr>
            <p:cNvCxnSpPr>
              <a:cxnSpLocks/>
            </p:cNvCxnSpPr>
            <p:nvPr/>
          </p:nvCxnSpPr>
          <p:spPr>
            <a:xfrm flipV="1">
              <a:off x="4368446" y="2328670"/>
              <a:ext cx="133674" cy="339383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CD380FBF-45E2-AFB2-614C-B58E05A1DB18}"/>
                </a:ext>
              </a:extLst>
            </p:cNvPr>
            <p:cNvCxnSpPr>
              <a:cxnSpLocks/>
            </p:cNvCxnSpPr>
            <p:nvPr/>
          </p:nvCxnSpPr>
          <p:spPr>
            <a:xfrm flipH="1" flipV="1">
              <a:off x="4607490" y="2320404"/>
              <a:ext cx="1091984" cy="344239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1331EC26-1D5D-75E4-5F8D-B3693D498B72}"/>
                </a:ext>
              </a:extLst>
            </p:cNvPr>
            <p:cNvCxnSpPr>
              <a:cxnSpLocks/>
            </p:cNvCxnSpPr>
            <p:nvPr/>
          </p:nvCxnSpPr>
          <p:spPr>
            <a:xfrm flipV="1">
              <a:off x="2400564" y="2472804"/>
              <a:ext cx="1717811" cy="257049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3941C3AC-8727-BA14-9D90-DFB3770980F7}"/>
                </a:ext>
              </a:extLst>
            </p:cNvPr>
            <p:cNvCxnSpPr>
              <a:cxnSpLocks/>
            </p:cNvCxnSpPr>
            <p:nvPr/>
          </p:nvCxnSpPr>
          <p:spPr>
            <a:xfrm flipV="1">
              <a:off x="4135926" y="2542177"/>
              <a:ext cx="65742" cy="261463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81630AEB-81AB-603A-36D3-B8D5D9E1DAEB}"/>
                </a:ext>
              </a:extLst>
            </p:cNvPr>
            <p:cNvCxnSpPr>
              <a:cxnSpLocks/>
            </p:cNvCxnSpPr>
            <p:nvPr/>
          </p:nvCxnSpPr>
          <p:spPr>
            <a:xfrm flipH="1" flipV="1">
              <a:off x="4397241" y="2472804"/>
              <a:ext cx="659191" cy="257049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C5E4A6C8-405C-886B-0747-289CB286594E}"/>
                </a:ext>
              </a:extLst>
            </p:cNvPr>
            <p:cNvCxnSpPr>
              <a:cxnSpLocks/>
            </p:cNvCxnSpPr>
            <p:nvPr/>
          </p:nvCxnSpPr>
          <p:spPr>
            <a:xfrm flipV="1">
              <a:off x="4520846" y="2481070"/>
              <a:ext cx="133674" cy="339383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EDDD203F-80BD-EBF6-AF30-351BDDAFCDC0}"/>
                </a:ext>
              </a:extLst>
            </p:cNvPr>
            <p:cNvCxnSpPr>
              <a:cxnSpLocks/>
            </p:cNvCxnSpPr>
            <p:nvPr/>
          </p:nvCxnSpPr>
          <p:spPr>
            <a:xfrm flipH="1" flipV="1">
              <a:off x="4759890" y="2472804"/>
              <a:ext cx="1091984" cy="344239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94" name="Group 393">
            <a:extLst>
              <a:ext uri="{FF2B5EF4-FFF2-40B4-BE49-F238E27FC236}">
                <a16:creationId xmlns:a16="http://schemas.microsoft.com/office/drawing/2014/main" id="{35A44D7F-E07D-DE1F-082A-94D1D884ABFF}"/>
              </a:ext>
            </a:extLst>
          </p:cNvPr>
          <p:cNvGrpSpPr/>
          <p:nvPr/>
        </p:nvGrpSpPr>
        <p:grpSpPr>
          <a:xfrm>
            <a:off x="2400564" y="2472804"/>
            <a:ext cx="3603710" cy="3594796"/>
            <a:chOff x="2248164" y="2320404"/>
            <a:chExt cx="3603710" cy="3594796"/>
          </a:xfrm>
        </p:grpSpPr>
        <p:cxnSp>
          <p:nvCxnSpPr>
            <p:cNvPr id="395" name="Straight Arrow Connector 394">
              <a:extLst>
                <a:ext uri="{FF2B5EF4-FFF2-40B4-BE49-F238E27FC236}">
                  <a16:creationId xmlns:a16="http://schemas.microsoft.com/office/drawing/2014/main" id="{B88343DF-9F8F-1AF4-1880-BFC3DB39AB91}"/>
                </a:ext>
              </a:extLst>
            </p:cNvPr>
            <p:cNvCxnSpPr>
              <a:cxnSpLocks/>
            </p:cNvCxnSpPr>
            <p:nvPr/>
          </p:nvCxnSpPr>
          <p:spPr>
            <a:xfrm flipV="1">
              <a:off x="2248164" y="2320404"/>
              <a:ext cx="1717811" cy="257049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6" name="Straight Arrow Connector 395">
              <a:extLst>
                <a:ext uri="{FF2B5EF4-FFF2-40B4-BE49-F238E27FC236}">
                  <a16:creationId xmlns:a16="http://schemas.microsoft.com/office/drawing/2014/main" id="{BC23447B-76FF-D6FA-D8AF-288745EA1ED6}"/>
                </a:ext>
              </a:extLst>
            </p:cNvPr>
            <p:cNvCxnSpPr>
              <a:cxnSpLocks/>
            </p:cNvCxnSpPr>
            <p:nvPr/>
          </p:nvCxnSpPr>
          <p:spPr>
            <a:xfrm flipV="1">
              <a:off x="3983526" y="2389777"/>
              <a:ext cx="65742" cy="261463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7" name="Straight Arrow Connector 396">
              <a:extLst>
                <a:ext uri="{FF2B5EF4-FFF2-40B4-BE49-F238E27FC236}">
                  <a16:creationId xmlns:a16="http://schemas.microsoft.com/office/drawing/2014/main" id="{9A3AD543-AB93-74FB-8430-37E7E2D28E9A}"/>
                </a:ext>
              </a:extLst>
            </p:cNvPr>
            <p:cNvCxnSpPr>
              <a:cxnSpLocks/>
            </p:cNvCxnSpPr>
            <p:nvPr/>
          </p:nvCxnSpPr>
          <p:spPr>
            <a:xfrm flipH="1" flipV="1">
              <a:off x="4244841" y="2320404"/>
              <a:ext cx="659191" cy="257049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8" name="Straight Arrow Connector 397">
              <a:extLst>
                <a:ext uri="{FF2B5EF4-FFF2-40B4-BE49-F238E27FC236}">
                  <a16:creationId xmlns:a16="http://schemas.microsoft.com/office/drawing/2014/main" id="{FA5473EA-0B2F-F304-34FE-B80EEB4A0BE3}"/>
                </a:ext>
              </a:extLst>
            </p:cNvPr>
            <p:cNvCxnSpPr>
              <a:cxnSpLocks/>
            </p:cNvCxnSpPr>
            <p:nvPr/>
          </p:nvCxnSpPr>
          <p:spPr>
            <a:xfrm flipV="1">
              <a:off x="4368446" y="2328670"/>
              <a:ext cx="133674" cy="339383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9" name="Straight Arrow Connector 398">
              <a:extLst>
                <a:ext uri="{FF2B5EF4-FFF2-40B4-BE49-F238E27FC236}">
                  <a16:creationId xmlns:a16="http://schemas.microsoft.com/office/drawing/2014/main" id="{69DA3174-A71F-D181-BBC9-6DFAD90FD302}"/>
                </a:ext>
              </a:extLst>
            </p:cNvPr>
            <p:cNvCxnSpPr>
              <a:cxnSpLocks/>
            </p:cNvCxnSpPr>
            <p:nvPr/>
          </p:nvCxnSpPr>
          <p:spPr>
            <a:xfrm flipH="1" flipV="1">
              <a:off x="4607490" y="2320404"/>
              <a:ext cx="1091984" cy="344239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00" name="Straight Arrow Connector 399">
              <a:extLst>
                <a:ext uri="{FF2B5EF4-FFF2-40B4-BE49-F238E27FC236}">
                  <a16:creationId xmlns:a16="http://schemas.microsoft.com/office/drawing/2014/main" id="{0A5A8C51-C51C-7484-3B4A-38F5A0E68D27}"/>
                </a:ext>
              </a:extLst>
            </p:cNvPr>
            <p:cNvCxnSpPr>
              <a:cxnSpLocks/>
            </p:cNvCxnSpPr>
            <p:nvPr/>
          </p:nvCxnSpPr>
          <p:spPr>
            <a:xfrm flipV="1">
              <a:off x="2400564" y="2472804"/>
              <a:ext cx="1717811" cy="257049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01" name="Straight Arrow Connector 400">
              <a:extLst>
                <a:ext uri="{FF2B5EF4-FFF2-40B4-BE49-F238E27FC236}">
                  <a16:creationId xmlns:a16="http://schemas.microsoft.com/office/drawing/2014/main" id="{C448C178-E476-0C6A-3DBA-F7B0E6664962}"/>
                </a:ext>
              </a:extLst>
            </p:cNvPr>
            <p:cNvCxnSpPr>
              <a:cxnSpLocks/>
            </p:cNvCxnSpPr>
            <p:nvPr/>
          </p:nvCxnSpPr>
          <p:spPr>
            <a:xfrm flipV="1">
              <a:off x="4135926" y="2542177"/>
              <a:ext cx="65742" cy="261463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02" name="Straight Arrow Connector 401">
              <a:extLst>
                <a:ext uri="{FF2B5EF4-FFF2-40B4-BE49-F238E27FC236}">
                  <a16:creationId xmlns:a16="http://schemas.microsoft.com/office/drawing/2014/main" id="{3600ED23-BA72-3A09-D050-F8B3F773B863}"/>
                </a:ext>
              </a:extLst>
            </p:cNvPr>
            <p:cNvCxnSpPr>
              <a:cxnSpLocks/>
            </p:cNvCxnSpPr>
            <p:nvPr/>
          </p:nvCxnSpPr>
          <p:spPr>
            <a:xfrm flipH="1" flipV="1">
              <a:off x="4397241" y="2472804"/>
              <a:ext cx="659191" cy="257049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03" name="Straight Arrow Connector 402">
              <a:extLst>
                <a:ext uri="{FF2B5EF4-FFF2-40B4-BE49-F238E27FC236}">
                  <a16:creationId xmlns:a16="http://schemas.microsoft.com/office/drawing/2014/main" id="{DB917042-8230-6B60-5AFC-E3F511FCAEB6}"/>
                </a:ext>
              </a:extLst>
            </p:cNvPr>
            <p:cNvCxnSpPr>
              <a:cxnSpLocks/>
            </p:cNvCxnSpPr>
            <p:nvPr/>
          </p:nvCxnSpPr>
          <p:spPr>
            <a:xfrm flipV="1">
              <a:off x="4520846" y="2481070"/>
              <a:ext cx="133674" cy="339383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04" name="Straight Arrow Connector 403">
              <a:extLst>
                <a:ext uri="{FF2B5EF4-FFF2-40B4-BE49-F238E27FC236}">
                  <a16:creationId xmlns:a16="http://schemas.microsoft.com/office/drawing/2014/main" id="{0484C936-9265-2ECE-47C4-D77A23DC4395}"/>
                </a:ext>
              </a:extLst>
            </p:cNvPr>
            <p:cNvCxnSpPr>
              <a:cxnSpLocks/>
            </p:cNvCxnSpPr>
            <p:nvPr/>
          </p:nvCxnSpPr>
          <p:spPr>
            <a:xfrm flipH="1" flipV="1">
              <a:off x="4759890" y="2472804"/>
              <a:ext cx="1091984" cy="344239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05" name="Group 404">
            <a:extLst>
              <a:ext uri="{FF2B5EF4-FFF2-40B4-BE49-F238E27FC236}">
                <a16:creationId xmlns:a16="http://schemas.microsoft.com/office/drawing/2014/main" id="{F67CD408-206C-1AE9-5A86-6876F99DBB52}"/>
              </a:ext>
            </a:extLst>
          </p:cNvPr>
          <p:cNvGrpSpPr/>
          <p:nvPr/>
        </p:nvGrpSpPr>
        <p:grpSpPr>
          <a:xfrm>
            <a:off x="2016916" y="2331730"/>
            <a:ext cx="3603710" cy="3594796"/>
            <a:chOff x="2248164" y="2320404"/>
            <a:chExt cx="3603710" cy="3594796"/>
          </a:xfrm>
        </p:grpSpPr>
        <p:cxnSp>
          <p:nvCxnSpPr>
            <p:cNvPr id="406" name="Straight Arrow Connector 405">
              <a:extLst>
                <a:ext uri="{FF2B5EF4-FFF2-40B4-BE49-F238E27FC236}">
                  <a16:creationId xmlns:a16="http://schemas.microsoft.com/office/drawing/2014/main" id="{C05EE27F-F2D2-A071-8A9E-22DBC01C0A04}"/>
                </a:ext>
              </a:extLst>
            </p:cNvPr>
            <p:cNvCxnSpPr>
              <a:cxnSpLocks/>
            </p:cNvCxnSpPr>
            <p:nvPr/>
          </p:nvCxnSpPr>
          <p:spPr>
            <a:xfrm flipV="1">
              <a:off x="2248164" y="2320404"/>
              <a:ext cx="1717811" cy="257049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07" name="Straight Arrow Connector 406">
              <a:extLst>
                <a:ext uri="{FF2B5EF4-FFF2-40B4-BE49-F238E27FC236}">
                  <a16:creationId xmlns:a16="http://schemas.microsoft.com/office/drawing/2014/main" id="{CDD80603-93F2-237B-67E6-54DF1F3D1C0D}"/>
                </a:ext>
              </a:extLst>
            </p:cNvPr>
            <p:cNvCxnSpPr>
              <a:cxnSpLocks/>
            </p:cNvCxnSpPr>
            <p:nvPr/>
          </p:nvCxnSpPr>
          <p:spPr>
            <a:xfrm flipV="1">
              <a:off x="3983526" y="2389777"/>
              <a:ext cx="65742" cy="261463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08" name="Straight Arrow Connector 407">
              <a:extLst>
                <a:ext uri="{FF2B5EF4-FFF2-40B4-BE49-F238E27FC236}">
                  <a16:creationId xmlns:a16="http://schemas.microsoft.com/office/drawing/2014/main" id="{B5FAEBA8-F966-33B9-BE91-CD84E8440904}"/>
                </a:ext>
              </a:extLst>
            </p:cNvPr>
            <p:cNvCxnSpPr>
              <a:cxnSpLocks/>
            </p:cNvCxnSpPr>
            <p:nvPr/>
          </p:nvCxnSpPr>
          <p:spPr>
            <a:xfrm flipH="1" flipV="1">
              <a:off x="4244841" y="2320404"/>
              <a:ext cx="659191" cy="257049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09" name="Straight Arrow Connector 408">
              <a:extLst>
                <a:ext uri="{FF2B5EF4-FFF2-40B4-BE49-F238E27FC236}">
                  <a16:creationId xmlns:a16="http://schemas.microsoft.com/office/drawing/2014/main" id="{ED8214AC-A707-4603-97FD-30B6485C8934}"/>
                </a:ext>
              </a:extLst>
            </p:cNvPr>
            <p:cNvCxnSpPr>
              <a:cxnSpLocks/>
            </p:cNvCxnSpPr>
            <p:nvPr/>
          </p:nvCxnSpPr>
          <p:spPr>
            <a:xfrm flipV="1">
              <a:off x="4368446" y="2328670"/>
              <a:ext cx="133674" cy="339383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10" name="Straight Arrow Connector 409">
              <a:extLst>
                <a:ext uri="{FF2B5EF4-FFF2-40B4-BE49-F238E27FC236}">
                  <a16:creationId xmlns:a16="http://schemas.microsoft.com/office/drawing/2014/main" id="{CDCC04C1-65EF-2D18-4A91-53F421D8E9D7}"/>
                </a:ext>
              </a:extLst>
            </p:cNvPr>
            <p:cNvCxnSpPr>
              <a:cxnSpLocks/>
            </p:cNvCxnSpPr>
            <p:nvPr/>
          </p:nvCxnSpPr>
          <p:spPr>
            <a:xfrm flipH="1" flipV="1">
              <a:off x="4607490" y="2320404"/>
              <a:ext cx="1091984" cy="344239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11" name="Straight Arrow Connector 410">
              <a:extLst>
                <a:ext uri="{FF2B5EF4-FFF2-40B4-BE49-F238E27FC236}">
                  <a16:creationId xmlns:a16="http://schemas.microsoft.com/office/drawing/2014/main" id="{DB84A80A-012D-40DC-0791-9545256866D6}"/>
                </a:ext>
              </a:extLst>
            </p:cNvPr>
            <p:cNvCxnSpPr>
              <a:cxnSpLocks/>
            </p:cNvCxnSpPr>
            <p:nvPr/>
          </p:nvCxnSpPr>
          <p:spPr>
            <a:xfrm flipV="1">
              <a:off x="2400564" y="2472804"/>
              <a:ext cx="1717811" cy="257049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12" name="Straight Arrow Connector 411">
              <a:extLst>
                <a:ext uri="{FF2B5EF4-FFF2-40B4-BE49-F238E27FC236}">
                  <a16:creationId xmlns:a16="http://schemas.microsoft.com/office/drawing/2014/main" id="{DBD64CF8-347C-01A9-9BD4-9EB2C9F9F565}"/>
                </a:ext>
              </a:extLst>
            </p:cNvPr>
            <p:cNvCxnSpPr>
              <a:cxnSpLocks/>
            </p:cNvCxnSpPr>
            <p:nvPr/>
          </p:nvCxnSpPr>
          <p:spPr>
            <a:xfrm flipV="1">
              <a:off x="4135926" y="2542177"/>
              <a:ext cx="65742" cy="261463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13" name="Straight Arrow Connector 412">
              <a:extLst>
                <a:ext uri="{FF2B5EF4-FFF2-40B4-BE49-F238E27FC236}">
                  <a16:creationId xmlns:a16="http://schemas.microsoft.com/office/drawing/2014/main" id="{BBF27B5D-041D-0B0C-8AC2-488136055468}"/>
                </a:ext>
              </a:extLst>
            </p:cNvPr>
            <p:cNvCxnSpPr>
              <a:cxnSpLocks/>
            </p:cNvCxnSpPr>
            <p:nvPr/>
          </p:nvCxnSpPr>
          <p:spPr>
            <a:xfrm flipH="1" flipV="1">
              <a:off x="4397241" y="2472804"/>
              <a:ext cx="659191" cy="257049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14" name="Straight Arrow Connector 413">
              <a:extLst>
                <a:ext uri="{FF2B5EF4-FFF2-40B4-BE49-F238E27FC236}">
                  <a16:creationId xmlns:a16="http://schemas.microsoft.com/office/drawing/2014/main" id="{99B9F4EC-A8B6-E5A1-ECF6-63038A321C78}"/>
                </a:ext>
              </a:extLst>
            </p:cNvPr>
            <p:cNvCxnSpPr>
              <a:cxnSpLocks/>
            </p:cNvCxnSpPr>
            <p:nvPr/>
          </p:nvCxnSpPr>
          <p:spPr>
            <a:xfrm flipV="1">
              <a:off x="4520846" y="2481070"/>
              <a:ext cx="133674" cy="339383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15" name="Straight Arrow Connector 414">
              <a:extLst>
                <a:ext uri="{FF2B5EF4-FFF2-40B4-BE49-F238E27FC236}">
                  <a16:creationId xmlns:a16="http://schemas.microsoft.com/office/drawing/2014/main" id="{FED753BA-0A31-1132-8AF3-5D4A27A7EF10}"/>
                </a:ext>
              </a:extLst>
            </p:cNvPr>
            <p:cNvCxnSpPr>
              <a:cxnSpLocks/>
            </p:cNvCxnSpPr>
            <p:nvPr/>
          </p:nvCxnSpPr>
          <p:spPr>
            <a:xfrm flipH="1" flipV="1">
              <a:off x="4759890" y="2472804"/>
              <a:ext cx="1091984" cy="344239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16" name="Group 415">
            <a:extLst>
              <a:ext uri="{FF2B5EF4-FFF2-40B4-BE49-F238E27FC236}">
                <a16:creationId xmlns:a16="http://schemas.microsoft.com/office/drawing/2014/main" id="{1EE0389D-612B-E93C-6744-504EFE84F112}"/>
              </a:ext>
            </a:extLst>
          </p:cNvPr>
          <p:cNvGrpSpPr/>
          <p:nvPr/>
        </p:nvGrpSpPr>
        <p:grpSpPr>
          <a:xfrm>
            <a:off x="2828635" y="2339821"/>
            <a:ext cx="3603710" cy="3594796"/>
            <a:chOff x="2248164" y="2320404"/>
            <a:chExt cx="3603710" cy="3594796"/>
          </a:xfrm>
        </p:grpSpPr>
        <p:cxnSp>
          <p:nvCxnSpPr>
            <p:cNvPr id="417" name="Straight Arrow Connector 416">
              <a:extLst>
                <a:ext uri="{FF2B5EF4-FFF2-40B4-BE49-F238E27FC236}">
                  <a16:creationId xmlns:a16="http://schemas.microsoft.com/office/drawing/2014/main" id="{FB297224-1533-8849-B8EC-29834843CD34}"/>
                </a:ext>
              </a:extLst>
            </p:cNvPr>
            <p:cNvCxnSpPr>
              <a:cxnSpLocks/>
            </p:cNvCxnSpPr>
            <p:nvPr/>
          </p:nvCxnSpPr>
          <p:spPr>
            <a:xfrm flipV="1">
              <a:off x="2248164" y="2320404"/>
              <a:ext cx="1717811" cy="257049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18" name="Straight Arrow Connector 417">
              <a:extLst>
                <a:ext uri="{FF2B5EF4-FFF2-40B4-BE49-F238E27FC236}">
                  <a16:creationId xmlns:a16="http://schemas.microsoft.com/office/drawing/2014/main" id="{99DA25A6-91D4-C72B-18D7-F448D15A49AC}"/>
                </a:ext>
              </a:extLst>
            </p:cNvPr>
            <p:cNvCxnSpPr>
              <a:cxnSpLocks/>
            </p:cNvCxnSpPr>
            <p:nvPr/>
          </p:nvCxnSpPr>
          <p:spPr>
            <a:xfrm flipV="1">
              <a:off x="3983526" y="2389777"/>
              <a:ext cx="65742" cy="261463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19" name="Straight Arrow Connector 418">
              <a:extLst>
                <a:ext uri="{FF2B5EF4-FFF2-40B4-BE49-F238E27FC236}">
                  <a16:creationId xmlns:a16="http://schemas.microsoft.com/office/drawing/2014/main" id="{3B8B69F1-9110-FA95-D13A-13ECD3C8A183}"/>
                </a:ext>
              </a:extLst>
            </p:cNvPr>
            <p:cNvCxnSpPr>
              <a:cxnSpLocks/>
            </p:cNvCxnSpPr>
            <p:nvPr/>
          </p:nvCxnSpPr>
          <p:spPr>
            <a:xfrm flipH="1" flipV="1">
              <a:off x="4244841" y="2320404"/>
              <a:ext cx="659191" cy="257049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20" name="Straight Arrow Connector 419">
              <a:extLst>
                <a:ext uri="{FF2B5EF4-FFF2-40B4-BE49-F238E27FC236}">
                  <a16:creationId xmlns:a16="http://schemas.microsoft.com/office/drawing/2014/main" id="{473845E0-3A5A-B178-BFD7-201018B87475}"/>
                </a:ext>
              </a:extLst>
            </p:cNvPr>
            <p:cNvCxnSpPr>
              <a:cxnSpLocks/>
            </p:cNvCxnSpPr>
            <p:nvPr/>
          </p:nvCxnSpPr>
          <p:spPr>
            <a:xfrm flipV="1">
              <a:off x="4368446" y="2328670"/>
              <a:ext cx="133674" cy="339383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21" name="Straight Arrow Connector 420">
              <a:extLst>
                <a:ext uri="{FF2B5EF4-FFF2-40B4-BE49-F238E27FC236}">
                  <a16:creationId xmlns:a16="http://schemas.microsoft.com/office/drawing/2014/main" id="{423D861E-06C5-6AFA-BC8A-E079E8068D3E}"/>
                </a:ext>
              </a:extLst>
            </p:cNvPr>
            <p:cNvCxnSpPr>
              <a:cxnSpLocks/>
            </p:cNvCxnSpPr>
            <p:nvPr/>
          </p:nvCxnSpPr>
          <p:spPr>
            <a:xfrm flipH="1" flipV="1">
              <a:off x="4607490" y="2320404"/>
              <a:ext cx="1091984" cy="344239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22" name="Straight Arrow Connector 421">
              <a:extLst>
                <a:ext uri="{FF2B5EF4-FFF2-40B4-BE49-F238E27FC236}">
                  <a16:creationId xmlns:a16="http://schemas.microsoft.com/office/drawing/2014/main" id="{FED2AF69-10AA-D25E-B9F8-F9371CCFB7B7}"/>
                </a:ext>
              </a:extLst>
            </p:cNvPr>
            <p:cNvCxnSpPr>
              <a:cxnSpLocks/>
            </p:cNvCxnSpPr>
            <p:nvPr/>
          </p:nvCxnSpPr>
          <p:spPr>
            <a:xfrm flipV="1">
              <a:off x="2400564" y="2472804"/>
              <a:ext cx="1717811" cy="257049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23" name="Straight Arrow Connector 422">
              <a:extLst>
                <a:ext uri="{FF2B5EF4-FFF2-40B4-BE49-F238E27FC236}">
                  <a16:creationId xmlns:a16="http://schemas.microsoft.com/office/drawing/2014/main" id="{4D61064E-66C5-1ECA-A129-14E30FB91A5D}"/>
                </a:ext>
              </a:extLst>
            </p:cNvPr>
            <p:cNvCxnSpPr>
              <a:cxnSpLocks/>
            </p:cNvCxnSpPr>
            <p:nvPr/>
          </p:nvCxnSpPr>
          <p:spPr>
            <a:xfrm flipV="1">
              <a:off x="4135926" y="2542177"/>
              <a:ext cx="65742" cy="261463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24" name="Straight Arrow Connector 423">
              <a:extLst>
                <a:ext uri="{FF2B5EF4-FFF2-40B4-BE49-F238E27FC236}">
                  <a16:creationId xmlns:a16="http://schemas.microsoft.com/office/drawing/2014/main" id="{48CC6077-5F05-B970-AC6A-9C7379EC3937}"/>
                </a:ext>
              </a:extLst>
            </p:cNvPr>
            <p:cNvCxnSpPr>
              <a:cxnSpLocks/>
            </p:cNvCxnSpPr>
            <p:nvPr/>
          </p:nvCxnSpPr>
          <p:spPr>
            <a:xfrm flipH="1" flipV="1">
              <a:off x="4397241" y="2472804"/>
              <a:ext cx="659191" cy="257049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25" name="Straight Arrow Connector 424">
              <a:extLst>
                <a:ext uri="{FF2B5EF4-FFF2-40B4-BE49-F238E27FC236}">
                  <a16:creationId xmlns:a16="http://schemas.microsoft.com/office/drawing/2014/main" id="{CC541B66-A3A3-FE30-7E1E-71B357899C8B}"/>
                </a:ext>
              </a:extLst>
            </p:cNvPr>
            <p:cNvCxnSpPr>
              <a:cxnSpLocks/>
            </p:cNvCxnSpPr>
            <p:nvPr/>
          </p:nvCxnSpPr>
          <p:spPr>
            <a:xfrm flipV="1">
              <a:off x="4520846" y="2481070"/>
              <a:ext cx="133674" cy="339383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26" name="Straight Arrow Connector 425">
              <a:extLst>
                <a:ext uri="{FF2B5EF4-FFF2-40B4-BE49-F238E27FC236}">
                  <a16:creationId xmlns:a16="http://schemas.microsoft.com/office/drawing/2014/main" id="{E1D6E0CA-C4BF-EDBC-436D-FE6BAB1159AD}"/>
                </a:ext>
              </a:extLst>
            </p:cNvPr>
            <p:cNvCxnSpPr>
              <a:cxnSpLocks/>
            </p:cNvCxnSpPr>
            <p:nvPr/>
          </p:nvCxnSpPr>
          <p:spPr>
            <a:xfrm flipH="1" flipV="1">
              <a:off x="4759890" y="2472804"/>
              <a:ext cx="1091984" cy="344239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27" name="Group 426">
            <a:extLst>
              <a:ext uri="{FF2B5EF4-FFF2-40B4-BE49-F238E27FC236}">
                <a16:creationId xmlns:a16="http://schemas.microsoft.com/office/drawing/2014/main" id="{B56153DC-01BD-EE19-6AE0-CBE236FFB8EF}"/>
              </a:ext>
            </a:extLst>
          </p:cNvPr>
          <p:cNvGrpSpPr/>
          <p:nvPr/>
        </p:nvGrpSpPr>
        <p:grpSpPr>
          <a:xfrm>
            <a:off x="2248164" y="2320404"/>
            <a:ext cx="3603710" cy="3594796"/>
            <a:chOff x="2248164" y="2320404"/>
            <a:chExt cx="3603710" cy="3594796"/>
          </a:xfrm>
        </p:grpSpPr>
        <p:cxnSp>
          <p:nvCxnSpPr>
            <p:cNvPr id="428" name="Straight Arrow Connector 427">
              <a:extLst>
                <a:ext uri="{FF2B5EF4-FFF2-40B4-BE49-F238E27FC236}">
                  <a16:creationId xmlns:a16="http://schemas.microsoft.com/office/drawing/2014/main" id="{DEC52539-C10B-D7EC-1B6C-6A89B73008FA}"/>
                </a:ext>
              </a:extLst>
            </p:cNvPr>
            <p:cNvCxnSpPr>
              <a:cxnSpLocks/>
            </p:cNvCxnSpPr>
            <p:nvPr/>
          </p:nvCxnSpPr>
          <p:spPr>
            <a:xfrm flipV="1">
              <a:off x="2248164" y="2320404"/>
              <a:ext cx="1717811" cy="257049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29" name="Straight Arrow Connector 428">
              <a:extLst>
                <a:ext uri="{FF2B5EF4-FFF2-40B4-BE49-F238E27FC236}">
                  <a16:creationId xmlns:a16="http://schemas.microsoft.com/office/drawing/2014/main" id="{6F1820FE-5AD7-5D94-AFB1-2EE274971F68}"/>
                </a:ext>
              </a:extLst>
            </p:cNvPr>
            <p:cNvCxnSpPr>
              <a:cxnSpLocks/>
            </p:cNvCxnSpPr>
            <p:nvPr/>
          </p:nvCxnSpPr>
          <p:spPr>
            <a:xfrm flipV="1">
              <a:off x="3983526" y="2389777"/>
              <a:ext cx="65742" cy="261463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30" name="Straight Arrow Connector 429">
              <a:extLst>
                <a:ext uri="{FF2B5EF4-FFF2-40B4-BE49-F238E27FC236}">
                  <a16:creationId xmlns:a16="http://schemas.microsoft.com/office/drawing/2014/main" id="{6402DAAE-00CA-3CAA-E826-4655858379A4}"/>
                </a:ext>
              </a:extLst>
            </p:cNvPr>
            <p:cNvCxnSpPr>
              <a:cxnSpLocks/>
            </p:cNvCxnSpPr>
            <p:nvPr/>
          </p:nvCxnSpPr>
          <p:spPr>
            <a:xfrm flipH="1" flipV="1">
              <a:off x="4244841" y="2320404"/>
              <a:ext cx="659191" cy="257049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31" name="Straight Arrow Connector 430">
              <a:extLst>
                <a:ext uri="{FF2B5EF4-FFF2-40B4-BE49-F238E27FC236}">
                  <a16:creationId xmlns:a16="http://schemas.microsoft.com/office/drawing/2014/main" id="{F8C1DB13-2AEA-E5A6-9A56-9443EBC60522}"/>
                </a:ext>
              </a:extLst>
            </p:cNvPr>
            <p:cNvCxnSpPr>
              <a:cxnSpLocks/>
            </p:cNvCxnSpPr>
            <p:nvPr/>
          </p:nvCxnSpPr>
          <p:spPr>
            <a:xfrm flipV="1">
              <a:off x="4368446" y="2328670"/>
              <a:ext cx="133674" cy="339383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32" name="Straight Arrow Connector 431">
              <a:extLst>
                <a:ext uri="{FF2B5EF4-FFF2-40B4-BE49-F238E27FC236}">
                  <a16:creationId xmlns:a16="http://schemas.microsoft.com/office/drawing/2014/main" id="{149CE6F6-CE2E-8FFE-CAEE-255A0117B1C1}"/>
                </a:ext>
              </a:extLst>
            </p:cNvPr>
            <p:cNvCxnSpPr>
              <a:cxnSpLocks/>
            </p:cNvCxnSpPr>
            <p:nvPr/>
          </p:nvCxnSpPr>
          <p:spPr>
            <a:xfrm flipH="1" flipV="1">
              <a:off x="4607490" y="2320404"/>
              <a:ext cx="1091984" cy="344239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33" name="Straight Arrow Connector 432">
              <a:extLst>
                <a:ext uri="{FF2B5EF4-FFF2-40B4-BE49-F238E27FC236}">
                  <a16:creationId xmlns:a16="http://schemas.microsoft.com/office/drawing/2014/main" id="{1E4A26FB-23EB-8475-2BE4-3A13E45D82AC}"/>
                </a:ext>
              </a:extLst>
            </p:cNvPr>
            <p:cNvCxnSpPr>
              <a:cxnSpLocks/>
            </p:cNvCxnSpPr>
            <p:nvPr/>
          </p:nvCxnSpPr>
          <p:spPr>
            <a:xfrm flipV="1">
              <a:off x="2400564" y="2472804"/>
              <a:ext cx="1717811" cy="257049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34" name="Straight Arrow Connector 433">
              <a:extLst>
                <a:ext uri="{FF2B5EF4-FFF2-40B4-BE49-F238E27FC236}">
                  <a16:creationId xmlns:a16="http://schemas.microsoft.com/office/drawing/2014/main" id="{62509F3B-1F9F-67E8-F552-CAC42F4463E0}"/>
                </a:ext>
              </a:extLst>
            </p:cNvPr>
            <p:cNvCxnSpPr>
              <a:cxnSpLocks/>
            </p:cNvCxnSpPr>
            <p:nvPr/>
          </p:nvCxnSpPr>
          <p:spPr>
            <a:xfrm flipV="1">
              <a:off x="4135926" y="2542177"/>
              <a:ext cx="65742" cy="261463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35" name="Straight Arrow Connector 434">
              <a:extLst>
                <a:ext uri="{FF2B5EF4-FFF2-40B4-BE49-F238E27FC236}">
                  <a16:creationId xmlns:a16="http://schemas.microsoft.com/office/drawing/2014/main" id="{6CECBC00-1E3E-A099-5D69-9D4EF71296B6}"/>
                </a:ext>
              </a:extLst>
            </p:cNvPr>
            <p:cNvCxnSpPr>
              <a:cxnSpLocks/>
            </p:cNvCxnSpPr>
            <p:nvPr/>
          </p:nvCxnSpPr>
          <p:spPr>
            <a:xfrm flipH="1" flipV="1">
              <a:off x="4397241" y="2472804"/>
              <a:ext cx="659191" cy="257049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36" name="Straight Arrow Connector 435">
              <a:extLst>
                <a:ext uri="{FF2B5EF4-FFF2-40B4-BE49-F238E27FC236}">
                  <a16:creationId xmlns:a16="http://schemas.microsoft.com/office/drawing/2014/main" id="{10313B27-FF6A-4E1C-00DA-EFE8B2FD2ACD}"/>
                </a:ext>
              </a:extLst>
            </p:cNvPr>
            <p:cNvCxnSpPr>
              <a:cxnSpLocks/>
            </p:cNvCxnSpPr>
            <p:nvPr/>
          </p:nvCxnSpPr>
          <p:spPr>
            <a:xfrm flipV="1">
              <a:off x="4520846" y="2481070"/>
              <a:ext cx="133674" cy="339383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37" name="Straight Arrow Connector 436">
              <a:extLst>
                <a:ext uri="{FF2B5EF4-FFF2-40B4-BE49-F238E27FC236}">
                  <a16:creationId xmlns:a16="http://schemas.microsoft.com/office/drawing/2014/main" id="{53566910-54F0-877D-3681-5E701516A3D2}"/>
                </a:ext>
              </a:extLst>
            </p:cNvPr>
            <p:cNvCxnSpPr>
              <a:cxnSpLocks/>
            </p:cNvCxnSpPr>
            <p:nvPr/>
          </p:nvCxnSpPr>
          <p:spPr>
            <a:xfrm flipH="1" flipV="1">
              <a:off x="4759890" y="2472804"/>
              <a:ext cx="1091984" cy="344239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38" name="Group 437">
            <a:extLst>
              <a:ext uri="{FF2B5EF4-FFF2-40B4-BE49-F238E27FC236}">
                <a16:creationId xmlns:a16="http://schemas.microsoft.com/office/drawing/2014/main" id="{BDFD3C4C-B5E1-6B27-4AE4-C7FB3252CAC3}"/>
              </a:ext>
            </a:extLst>
          </p:cNvPr>
          <p:cNvGrpSpPr/>
          <p:nvPr/>
        </p:nvGrpSpPr>
        <p:grpSpPr>
          <a:xfrm>
            <a:off x="2613885" y="2241490"/>
            <a:ext cx="3603710" cy="3594796"/>
            <a:chOff x="2248164" y="2320404"/>
            <a:chExt cx="3603710" cy="3594796"/>
          </a:xfrm>
        </p:grpSpPr>
        <p:cxnSp>
          <p:nvCxnSpPr>
            <p:cNvPr id="439" name="Straight Arrow Connector 438">
              <a:extLst>
                <a:ext uri="{FF2B5EF4-FFF2-40B4-BE49-F238E27FC236}">
                  <a16:creationId xmlns:a16="http://schemas.microsoft.com/office/drawing/2014/main" id="{22A3CAFB-FAEF-5009-D964-450A52E56C76}"/>
                </a:ext>
              </a:extLst>
            </p:cNvPr>
            <p:cNvCxnSpPr>
              <a:cxnSpLocks/>
            </p:cNvCxnSpPr>
            <p:nvPr/>
          </p:nvCxnSpPr>
          <p:spPr>
            <a:xfrm flipV="1">
              <a:off x="2248164" y="2320404"/>
              <a:ext cx="1717811" cy="257049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40" name="Straight Arrow Connector 439">
              <a:extLst>
                <a:ext uri="{FF2B5EF4-FFF2-40B4-BE49-F238E27FC236}">
                  <a16:creationId xmlns:a16="http://schemas.microsoft.com/office/drawing/2014/main" id="{D5FC32C3-1CB7-9931-639B-56FE19D5D81A}"/>
                </a:ext>
              </a:extLst>
            </p:cNvPr>
            <p:cNvCxnSpPr>
              <a:cxnSpLocks/>
            </p:cNvCxnSpPr>
            <p:nvPr/>
          </p:nvCxnSpPr>
          <p:spPr>
            <a:xfrm flipV="1">
              <a:off x="3983526" y="2389777"/>
              <a:ext cx="65742" cy="261463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41" name="Straight Arrow Connector 440">
              <a:extLst>
                <a:ext uri="{FF2B5EF4-FFF2-40B4-BE49-F238E27FC236}">
                  <a16:creationId xmlns:a16="http://schemas.microsoft.com/office/drawing/2014/main" id="{A97DA3C3-721A-1F0E-F076-602E0730B769}"/>
                </a:ext>
              </a:extLst>
            </p:cNvPr>
            <p:cNvCxnSpPr>
              <a:cxnSpLocks/>
            </p:cNvCxnSpPr>
            <p:nvPr/>
          </p:nvCxnSpPr>
          <p:spPr>
            <a:xfrm flipH="1" flipV="1">
              <a:off x="4244841" y="2320404"/>
              <a:ext cx="659191" cy="257049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42" name="Straight Arrow Connector 441">
              <a:extLst>
                <a:ext uri="{FF2B5EF4-FFF2-40B4-BE49-F238E27FC236}">
                  <a16:creationId xmlns:a16="http://schemas.microsoft.com/office/drawing/2014/main" id="{74FA1651-B145-C74D-43B8-C9CE3BF3D388}"/>
                </a:ext>
              </a:extLst>
            </p:cNvPr>
            <p:cNvCxnSpPr>
              <a:cxnSpLocks/>
            </p:cNvCxnSpPr>
            <p:nvPr/>
          </p:nvCxnSpPr>
          <p:spPr>
            <a:xfrm flipV="1">
              <a:off x="4368446" y="2328670"/>
              <a:ext cx="133674" cy="339383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43" name="Straight Arrow Connector 442">
              <a:extLst>
                <a:ext uri="{FF2B5EF4-FFF2-40B4-BE49-F238E27FC236}">
                  <a16:creationId xmlns:a16="http://schemas.microsoft.com/office/drawing/2014/main" id="{2896954C-C2D2-AB1F-7D48-1C1E50C328C0}"/>
                </a:ext>
              </a:extLst>
            </p:cNvPr>
            <p:cNvCxnSpPr>
              <a:cxnSpLocks/>
            </p:cNvCxnSpPr>
            <p:nvPr/>
          </p:nvCxnSpPr>
          <p:spPr>
            <a:xfrm flipH="1" flipV="1">
              <a:off x="4607490" y="2320404"/>
              <a:ext cx="1091984" cy="344239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44" name="Straight Arrow Connector 443">
              <a:extLst>
                <a:ext uri="{FF2B5EF4-FFF2-40B4-BE49-F238E27FC236}">
                  <a16:creationId xmlns:a16="http://schemas.microsoft.com/office/drawing/2014/main" id="{A7C8A2C2-D941-F93A-F8EC-858CB3E5401A}"/>
                </a:ext>
              </a:extLst>
            </p:cNvPr>
            <p:cNvCxnSpPr>
              <a:cxnSpLocks/>
            </p:cNvCxnSpPr>
            <p:nvPr/>
          </p:nvCxnSpPr>
          <p:spPr>
            <a:xfrm flipV="1">
              <a:off x="2400564" y="2472804"/>
              <a:ext cx="1717811" cy="257049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45" name="Straight Arrow Connector 444">
              <a:extLst>
                <a:ext uri="{FF2B5EF4-FFF2-40B4-BE49-F238E27FC236}">
                  <a16:creationId xmlns:a16="http://schemas.microsoft.com/office/drawing/2014/main" id="{6067BF27-E261-FDF1-EEE3-7AB05140D358}"/>
                </a:ext>
              </a:extLst>
            </p:cNvPr>
            <p:cNvCxnSpPr>
              <a:cxnSpLocks/>
            </p:cNvCxnSpPr>
            <p:nvPr/>
          </p:nvCxnSpPr>
          <p:spPr>
            <a:xfrm flipV="1">
              <a:off x="4135926" y="2542177"/>
              <a:ext cx="65742" cy="261463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46" name="Straight Arrow Connector 445">
              <a:extLst>
                <a:ext uri="{FF2B5EF4-FFF2-40B4-BE49-F238E27FC236}">
                  <a16:creationId xmlns:a16="http://schemas.microsoft.com/office/drawing/2014/main" id="{34E68D6F-D79D-D342-D7A9-BB8E1B207954}"/>
                </a:ext>
              </a:extLst>
            </p:cNvPr>
            <p:cNvCxnSpPr>
              <a:cxnSpLocks/>
            </p:cNvCxnSpPr>
            <p:nvPr/>
          </p:nvCxnSpPr>
          <p:spPr>
            <a:xfrm flipH="1" flipV="1">
              <a:off x="4397241" y="2472804"/>
              <a:ext cx="659191" cy="257049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47" name="Straight Arrow Connector 446">
              <a:extLst>
                <a:ext uri="{FF2B5EF4-FFF2-40B4-BE49-F238E27FC236}">
                  <a16:creationId xmlns:a16="http://schemas.microsoft.com/office/drawing/2014/main" id="{B72EB09F-1930-8944-2CD6-1426012F19B1}"/>
                </a:ext>
              </a:extLst>
            </p:cNvPr>
            <p:cNvCxnSpPr>
              <a:cxnSpLocks/>
            </p:cNvCxnSpPr>
            <p:nvPr/>
          </p:nvCxnSpPr>
          <p:spPr>
            <a:xfrm flipV="1">
              <a:off x="4520846" y="2481070"/>
              <a:ext cx="133674" cy="339383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48" name="Straight Arrow Connector 447">
              <a:extLst>
                <a:ext uri="{FF2B5EF4-FFF2-40B4-BE49-F238E27FC236}">
                  <a16:creationId xmlns:a16="http://schemas.microsoft.com/office/drawing/2014/main" id="{FD6C0B28-F566-7451-BEDA-E7028DAAD0FA}"/>
                </a:ext>
              </a:extLst>
            </p:cNvPr>
            <p:cNvCxnSpPr>
              <a:cxnSpLocks/>
            </p:cNvCxnSpPr>
            <p:nvPr/>
          </p:nvCxnSpPr>
          <p:spPr>
            <a:xfrm flipH="1" flipV="1">
              <a:off x="4759890" y="2472804"/>
              <a:ext cx="1091984" cy="344239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49" name="Group 448">
            <a:extLst>
              <a:ext uri="{FF2B5EF4-FFF2-40B4-BE49-F238E27FC236}">
                <a16:creationId xmlns:a16="http://schemas.microsoft.com/office/drawing/2014/main" id="{AF802621-02A6-F654-A6C0-7B68DF802EBB}"/>
              </a:ext>
            </a:extLst>
          </p:cNvPr>
          <p:cNvGrpSpPr/>
          <p:nvPr/>
        </p:nvGrpSpPr>
        <p:grpSpPr>
          <a:xfrm>
            <a:off x="3463177" y="2260389"/>
            <a:ext cx="3603710" cy="3594796"/>
            <a:chOff x="2248164" y="2320404"/>
            <a:chExt cx="3603710" cy="3594796"/>
          </a:xfrm>
        </p:grpSpPr>
        <p:cxnSp>
          <p:nvCxnSpPr>
            <p:cNvPr id="450" name="Straight Arrow Connector 449">
              <a:extLst>
                <a:ext uri="{FF2B5EF4-FFF2-40B4-BE49-F238E27FC236}">
                  <a16:creationId xmlns:a16="http://schemas.microsoft.com/office/drawing/2014/main" id="{88941F96-E1E9-DF06-379A-0C9C8F803829}"/>
                </a:ext>
              </a:extLst>
            </p:cNvPr>
            <p:cNvCxnSpPr>
              <a:cxnSpLocks/>
            </p:cNvCxnSpPr>
            <p:nvPr/>
          </p:nvCxnSpPr>
          <p:spPr>
            <a:xfrm flipV="1">
              <a:off x="2248164" y="2320404"/>
              <a:ext cx="1717811" cy="257049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51" name="Straight Arrow Connector 450">
              <a:extLst>
                <a:ext uri="{FF2B5EF4-FFF2-40B4-BE49-F238E27FC236}">
                  <a16:creationId xmlns:a16="http://schemas.microsoft.com/office/drawing/2014/main" id="{B9084746-AAC2-F9DC-6C7F-A24C60656BE1}"/>
                </a:ext>
              </a:extLst>
            </p:cNvPr>
            <p:cNvCxnSpPr>
              <a:cxnSpLocks/>
            </p:cNvCxnSpPr>
            <p:nvPr/>
          </p:nvCxnSpPr>
          <p:spPr>
            <a:xfrm flipV="1">
              <a:off x="3983526" y="2389777"/>
              <a:ext cx="65742" cy="261463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52" name="Straight Arrow Connector 451">
              <a:extLst>
                <a:ext uri="{FF2B5EF4-FFF2-40B4-BE49-F238E27FC236}">
                  <a16:creationId xmlns:a16="http://schemas.microsoft.com/office/drawing/2014/main" id="{302EE600-3778-1DBB-FDAD-B2379DEB06B6}"/>
                </a:ext>
              </a:extLst>
            </p:cNvPr>
            <p:cNvCxnSpPr>
              <a:cxnSpLocks/>
            </p:cNvCxnSpPr>
            <p:nvPr/>
          </p:nvCxnSpPr>
          <p:spPr>
            <a:xfrm flipH="1" flipV="1">
              <a:off x="4244841" y="2320404"/>
              <a:ext cx="659191" cy="257049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53" name="Straight Arrow Connector 452">
              <a:extLst>
                <a:ext uri="{FF2B5EF4-FFF2-40B4-BE49-F238E27FC236}">
                  <a16:creationId xmlns:a16="http://schemas.microsoft.com/office/drawing/2014/main" id="{52551193-B04D-5EC1-F5CD-D5A1E79CCF8C}"/>
                </a:ext>
              </a:extLst>
            </p:cNvPr>
            <p:cNvCxnSpPr>
              <a:cxnSpLocks/>
            </p:cNvCxnSpPr>
            <p:nvPr/>
          </p:nvCxnSpPr>
          <p:spPr>
            <a:xfrm flipV="1">
              <a:off x="4368446" y="2328670"/>
              <a:ext cx="133674" cy="339383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54" name="Straight Arrow Connector 453">
              <a:extLst>
                <a:ext uri="{FF2B5EF4-FFF2-40B4-BE49-F238E27FC236}">
                  <a16:creationId xmlns:a16="http://schemas.microsoft.com/office/drawing/2014/main" id="{20E800AD-66B6-E38A-3FED-ECF2D6610FB8}"/>
                </a:ext>
              </a:extLst>
            </p:cNvPr>
            <p:cNvCxnSpPr>
              <a:cxnSpLocks/>
            </p:cNvCxnSpPr>
            <p:nvPr/>
          </p:nvCxnSpPr>
          <p:spPr>
            <a:xfrm flipH="1" flipV="1">
              <a:off x="4607490" y="2320404"/>
              <a:ext cx="1091984" cy="344239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55" name="Straight Arrow Connector 454">
              <a:extLst>
                <a:ext uri="{FF2B5EF4-FFF2-40B4-BE49-F238E27FC236}">
                  <a16:creationId xmlns:a16="http://schemas.microsoft.com/office/drawing/2014/main" id="{3A02905B-54CC-8251-3C9B-9AD89943FE82}"/>
                </a:ext>
              </a:extLst>
            </p:cNvPr>
            <p:cNvCxnSpPr>
              <a:cxnSpLocks/>
            </p:cNvCxnSpPr>
            <p:nvPr/>
          </p:nvCxnSpPr>
          <p:spPr>
            <a:xfrm flipV="1">
              <a:off x="2400564" y="2472804"/>
              <a:ext cx="1717811" cy="257049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56" name="Straight Arrow Connector 455">
              <a:extLst>
                <a:ext uri="{FF2B5EF4-FFF2-40B4-BE49-F238E27FC236}">
                  <a16:creationId xmlns:a16="http://schemas.microsoft.com/office/drawing/2014/main" id="{FE8E4197-D7FB-258D-CBD4-BDC1B22FAE0A}"/>
                </a:ext>
              </a:extLst>
            </p:cNvPr>
            <p:cNvCxnSpPr>
              <a:cxnSpLocks/>
            </p:cNvCxnSpPr>
            <p:nvPr/>
          </p:nvCxnSpPr>
          <p:spPr>
            <a:xfrm flipV="1">
              <a:off x="4135926" y="2542177"/>
              <a:ext cx="65742" cy="261463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57" name="Straight Arrow Connector 456">
              <a:extLst>
                <a:ext uri="{FF2B5EF4-FFF2-40B4-BE49-F238E27FC236}">
                  <a16:creationId xmlns:a16="http://schemas.microsoft.com/office/drawing/2014/main" id="{2D353BDA-7AE6-A2E2-CB02-382E86EE647A}"/>
                </a:ext>
              </a:extLst>
            </p:cNvPr>
            <p:cNvCxnSpPr>
              <a:cxnSpLocks/>
            </p:cNvCxnSpPr>
            <p:nvPr/>
          </p:nvCxnSpPr>
          <p:spPr>
            <a:xfrm flipH="1" flipV="1">
              <a:off x="4397241" y="2472804"/>
              <a:ext cx="659191" cy="257049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58" name="Straight Arrow Connector 457">
              <a:extLst>
                <a:ext uri="{FF2B5EF4-FFF2-40B4-BE49-F238E27FC236}">
                  <a16:creationId xmlns:a16="http://schemas.microsoft.com/office/drawing/2014/main" id="{68E735CE-EBBD-FB11-195B-AF094CCCFBE1}"/>
                </a:ext>
              </a:extLst>
            </p:cNvPr>
            <p:cNvCxnSpPr>
              <a:cxnSpLocks/>
            </p:cNvCxnSpPr>
            <p:nvPr/>
          </p:nvCxnSpPr>
          <p:spPr>
            <a:xfrm flipV="1">
              <a:off x="4520846" y="2481070"/>
              <a:ext cx="133674" cy="339383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59" name="Straight Arrow Connector 458">
              <a:extLst>
                <a:ext uri="{FF2B5EF4-FFF2-40B4-BE49-F238E27FC236}">
                  <a16:creationId xmlns:a16="http://schemas.microsoft.com/office/drawing/2014/main" id="{7C8FEEB1-32DF-9271-1052-8FA46663A133}"/>
                </a:ext>
              </a:extLst>
            </p:cNvPr>
            <p:cNvCxnSpPr>
              <a:cxnSpLocks/>
            </p:cNvCxnSpPr>
            <p:nvPr/>
          </p:nvCxnSpPr>
          <p:spPr>
            <a:xfrm flipH="1" flipV="1">
              <a:off x="4759890" y="2472804"/>
              <a:ext cx="1091984" cy="344239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60" name="Group 459">
            <a:extLst>
              <a:ext uri="{FF2B5EF4-FFF2-40B4-BE49-F238E27FC236}">
                <a16:creationId xmlns:a16="http://schemas.microsoft.com/office/drawing/2014/main" id="{EE8CE869-03B4-1CAC-7B1F-B6AFCA3EBCA1}"/>
              </a:ext>
            </a:extLst>
          </p:cNvPr>
          <p:cNvGrpSpPr/>
          <p:nvPr/>
        </p:nvGrpSpPr>
        <p:grpSpPr>
          <a:xfrm>
            <a:off x="2808707" y="2330253"/>
            <a:ext cx="3603710" cy="3594796"/>
            <a:chOff x="2248164" y="2320404"/>
            <a:chExt cx="3603710" cy="3594796"/>
          </a:xfrm>
        </p:grpSpPr>
        <p:cxnSp>
          <p:nvCxnSpPr>
            <p:cNvPr id="461" name="Straight Arrow Connector 460">
              <a:extLst>
                <a:ext uri="{FF2B5EF4-FFF2-40B4-BE49-F238E27FC236}">
                  <a16:creationId xmlns:a16="http://schemas.microsoft.com/office/drawing/2014/main" id="{92330C21-B969-43C4-7DD4-D4819EC07188}"/>
                </a:ext>
              </a:extLst>
            </p:cNvPr>
            <p:cNvCxnSpPr>
              <a:cxnSpLocks/>
            </p:cNvCxnSpPr>
            <p:nvPr/>
          </p:nvCxnSpPr>
          <p:spPr>
            <a:xfrm flipV="1">
              <a:off x="2248164" y="2320404"/>
              <a:ext cx="1717811" cy="257049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62" name="Straight Arrow Connector 461">
              <a:extLst>
                <a:ext uri="{FF2B5EF4-FFF2-40B4-BE49-F238E27FC236}">
                  <a16:creationId xmlns:a16="http://schemas.microsoft.com/office/drawing/2014/main" id="{9545A197-3990-B56D-208C-B38BC6E3B18F}"/>
                </a:ext>
              </a:extLst>
            </p:cNvPr>
            <p:cNvCxnSpPr>
              <a:cxnSpLocks/>
            </p:cNvCxnSpPr>
            <p:nvPr/>
          </p:nvCxnSpPr>
          <p:spPr>
            <a:xfrm flipV="1">
              <a:off x="3983526" y="2389777"/>
              <a:ext cx="65742" cy="261463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63" name="Straight Arrow Connector 462">
              <a:extLst>
                <a:ext uri="{FF2B5EF4-FFF2-40B4-BE49-F238E27FC236}">
                  <a16:creationId xmlns:a16="http://schemas.microsoft.com/office/drawing/2014/main" id="{6AADDC76-8D27-C30F-BA4A-991BFD558DE3}"/>
                </a:ext>
              </a:extLst>
            </p:cNvPr>
            <p:cNvCxnSpPr>
              <a:cxnSpLocks/>
            </p:cNvCxnSpPr>
            <p:nvPr/>
          </p:nvCxnSpPr>
          <p:spPr>
            <a:xfrm flipH="1" flipV="1">
              <a:off x="4244841" y="2320404"/>
              <a:ext cx="659191" cy="257049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64" name="Straight Arrow Connector 463">
              <a:extLst>
                <a:ext uri="{FF2B5EF4-FFF2-40B4-BE49-F238E27FC236}">
                  <a16:creationId xmlns:a16="http://schemas.microsoft.com/office/drawing/2014/main" id="{059DA417-26C7-BFC8-618D-390A3A5FE5AC}"/>
                </a:ext>
              </a:extLst>
            </p:cNvPr>
            <p:cNvCxnSpPr>
              <a:cxnSpLocks/>
            </p:cNvCxnSpPr>
            <p:nvPr/>
          </p:nvCxnSpPr>
          <p:spPr>
            <a:xfrm flipV="1">
              <a:off x="4368446" y="2328670"/>
              <a:ext cx="133674" cy="339383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65" name="Straight Arrow Connector 464">
              <a:extLst>
                <a:ext uri="{FF2B5EF4-FFF2-40B4-BE49-F238E27FC236}">
                  <a16:creationId xmlns:a16="http://schemas.microsoft.com/office/drawing/2014/main" id="{BA4E2E3F-0C06-8783-AFB1-BB1624D9F713}"/>
                </a:ext>
              </a:extLst>
            </p:cNvPr>
            <p:cNvCxnSpPr>
              <a:cxnSpLocks/>
            </p:cNvCxnSpPr>
            <p:nvPr/>
          </p:nvCxnSpPr>
          <p:spPr>
            <a:xfrm flipH="1" flipV="1">
              <a:off x="4607490" y="2320404"/>
              <a:ext cx="1091984" cy="344239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66" name="Straight Arrow Connector 465">
              <a:extLst>
                <a:ext uri="{FF2B5EF4-FFF2-40B4-BE49-F238E27FC236}">
                  <a16:creationId xmlns:a16="http://schemas.microsoft.com/office/drawing/2014/main" id="{C4028ECA-7415-FE5E-E0B6-950F22AE5124}"/>
                </a:ext>
              </a:extLst>
            </p:cNvPr>
            <p:cNvCxnSpPr>
              <a:cxnSpLocks/>
            </p:cNvCxnSpPr>
            <p:nvPr/>
          </p:nvCxnSpPr>
          <p:spPr>
            <a:xfrm flipV="1">
              <a:off x="2400564" y="2472804"/>
              <a:ext cx="1717811" cy="257049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67" name="Straight Arrow Connector 466">
              <a:extLst>
                <a:ext uri="{FF2B5EF4-FFF2-40B4-BE49-F238E27FC236}">
                  <a16:creationId xmlns:a16="http://schemas.microsoft.com/office/drawing/2014/main" id="{1E8D152E-89B5-FBE6-9A51-5E515F87B2C3}"/>
                </a:ext>
              </a:extLst>
            </p:cNvPr>
            <p:cNvCxnSpPr>
              <a:cxnSpLocks/>
            </p:cNvCxnSpPr>
            <p:nvPr/>
          </p:nvCxnSpPr>
          <p:spPr>
            <a:xfrm flipV="1">
              <a:off x="4135926" y="2542177"/>
              <a:ext cx="65742" cy="261463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68" name="Straight Arrow Connector 467">
              <a:extLst>
                <a:ext uri="{FF2B5EF4-FFF2-40B4-BE49-F238E27FC236}">
                  <a16:creationId xmlns:a16="http://schemas.microsoft.com/office/drawing/2014/main" id="{26C48A6F-0B36-1C28-E21F-D2EA29BA1F1D}"/>
                </a:ext>
              </a:extLst>
            </p:cNvPr>
            <p:cNvCxnSpPr>
              <a:cxnSpLocks/>
            </p:cNvCxnSpPr>
            <p:nvPr/>
          </p:nvCxnSpPr>
          <p:spPr>
            <a:xfrm flipH="1" flipV="1">
              <a:off x="4397241" y="2472804"/>
              <a:ext cx="659191" cy="257049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69" name="Straight Arrow Connector 468">
              <a:extLst>
                <a:ext uri="{FF2B5EF4-FFF2-40B4-BE49-F238E27FC236}">
                  <a16:creationId xmlns:a16="http://schemas.microsoft.com/office/drawing/2014/main" id="{ED1CBE7F-DAA1-7914-8F56-BF57F455420A}"/>
                </a:ext>
              </a:extLst>
            </p:cNvPr>
            <p:cNvCxnSpPr>
              <a:cxnSpLocks/>
            </p:cNvCxnSpPr>
            <p:nvPr/>
          </p:nvCxnSpPr>
          <p:spPr>
            <a:xfrm flipV="1">
              <a:off x="4520846" y="2481070"/>
              <a:ext cx="133674" cy="339383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70" name="Straight Arrow Connector 469">
              <a:extLst>
                <a:ext uri="{FF2B5EF4-FFF2-40B4-BE49-F238E27FC236}">
                  <a16:creationId xmlns:a16="http://schemas.microsoft.com/office/drawing/2014/main" id="{5BE50BE8-096D-18C0-74E7-F7BBBEAE6337}"/>
                </a:ext>
              </a:extLst>
            </p:cNvPr>
            <p:cNvCxnSpPr>
              <a:cxnSpLocks/>
            </p:cNvCxnSpPr>
            <p:nvPr/>
          </p:nvCxnSpPr>
          <p:spPr>
            <a:xfrm flipH="1" flipV="1">
              <a:off x="4759890" y="2472804"/>
              <a:ext cx="1091984" cy="344239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71" name="Group 470">
            <a:extLst>
              <a:ext uri="{FF2B5EF4-FFF2-40B4-BE49-F238E27FC236}">
                <a16:creationId xmlns:a16="http://schemas.microsoft.com/office/drawing/2014/main" id="{622089A3-2632-0F6F-9E25-300859447F90}"/>
              </a:ext>
            </a:extLst>
          </p:cNvPr>
          <p:cNvGrpSpPr/>
          <p:nvPr/>
        </p:nvGrpSpPr>
        <p:grpSpPr>
          <a:xfrm>
            <a:off x="2258344" y="2233119"/>
            <a:ext cx="3603710" cy="3594796"/>
            <a:chOff x="2248164" y="2320404"/>
            <a:chExt cx="3603710" cy="3594796"/>
          </a:xfrm>
        </p:grpSpPr>
        <p:cxnSp>
          <p:nvCxnSpPr>
            <p:cNvPr id="472" name="Straight Arrow Connector 471">
              <a:extLst>
                <a:ext uri="{FF2B5EF4-FFF2-40B4-BE49-F238E27FC236}">
                  <a16:creationId xmlns:a16="http://schemas.microsoft.com/office/drawing/2014/main" id="{6FF343D9-B5BF-C9B8-5807-127EC1A6F173}"/>
                </a:ext>
              </a:extLst>
            </p:cNvPr>
            <p:cNvCxnSpPr>
              <a:cxnSpLocks/>
            </p:cNvCxnSpPr>
            <p:nvPr/>
          </p:nvCxnSpPr>
          <p:spPr>
            <a:xfrm flipV="1">
              <a:off x="2248164" y="2320404"/>
              <a:ext cx="1717811" cy="257049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73" name="Straight Arrow Connector 472">
              <a:extLst>
                <a:ext uri="{FF2B5EF4-FFF2-40B4-BE49-F238E27FC236}">
                  <a16:creationId xmlns:a16="http://schemas.microsoft.com/office/drawing/2014/main" id="{6418AF9C-E4DC-A620-E1E4-827A97018AFD}"/>
                </a:ext>
              </a:extLst>
            </p:cNvPr>
            <p:cNvCxnSpPr>
              <a:cxnSpLocks/>
            </p:cNvCxnSpPr>
            <p:nvPr/>
          </p:nvCxnSpPr>
          <p:spPr>
            <a:xfrm flipV="1">
              <a:off x="3983526" y="2389777"/>
              <a:ext cx="65742" cy="261463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74" name="Straight Arrow Connector 473">
              <a:extLst>
                <a:ext uri="{FF2B5EF4-FFF2-40B4-BE49-F238E27FC236}">
                  <a16:creationId xmlns:a16="http://schemas.microsoft.com/office/drawing/2014/main" id="{5B657C5F-86FC-6DE4-6038-3B5D5532BEAD}"/>
                </a:ext>
              </a:extLst>
            </p:cNvPr>
            <p:cNvCxnSpPr>
              <a:cxnSpLocks/>
            </p:cNvCxnSpPr>
            <p:nvPr/>
          </p:nvCxnSpPr>
          <p:spPr>
            <a:xfrm flipH="1" flipV="1">
              <a:off x="4244841" y="2320404"/>
              <a:ext cx="659191" cy="257049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75" name="Straight Arrow Connector 474">
              <a:extLst>
                <a:ext uri="{FF2B5EF4-FFF2-40B4-BE49-F238E27FC236}">
                  <a16:creationId xmlns:a16="http://schemas.microsoft.com/office/drawing/2014/main" id="{2F64D5AE-74D9-E654-4FC1-21B2A81A676F}"/>
                </a:ext>
              </a:extLst>
            </p:cNvPr>
            <p:cNvCxnSpPr>
              <a:cxnSpLocks/>
            </p:cNvCxnSpPr>
            <p:nvPr/>
          </p:nvCxnSpPr>
          <p:spPr>
            <a:xfrm flipV="1">
              <a:off x="4368446" y="2328670"/>
              <a:ext cx="133674" cy="339383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76" name="Straight Arrow Connector 475">
              <a:extLst>
                <a:ext uri="{FF2B5EF4-FFF2-40B4-BE49-F238E27FC236}">
                  <a16:creationId xmlns:a16="http://schemas.microsoft.com/office/drawing/2014/main" id="{244E5D8A-5DBC-F3F9-F513-69A7906E045A}"/>
                </a:ext>
              </a:extLst>
            </p:cNvPr>
            <p:cNvCxnSpPr>
              <a:cxnSpLocks/>
            </p:cNvCxnSpPr>
            <p:nvPr/>
          </p:nvCxnSpPr>
          <p:spPr>
            <a:xfrm flipH="1" flipV="1">
              <a:off x="4607490" y="2320404"/>
              <a:ext cx="1091984" cy="344239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77" name="Straight Arrow Connector 476">
              <a:extLst>
                <a:ext uri="{FF2B5EF4-FFF2-40B4-BE49-F238E27FC236}">
                  <a16:creationId xmlns:a16="http://schemas.microsoft.com/office/drawing/2014/main" id="{A7F51CE8-D191-9BB8-495B-36CB1E4CA56C}"/>
                </a:ext>
              </a:extLst>
            </p:cNvPr>
            <p:cNvCxnSpPr>
              <a:cxnSpLocks/>
            </p:cNvCxnSpPr>
            <p:nvPr/>
          </p:nvCxnSpPr>
          <p:spPr>
            <a:xfrm flipV="1">
              <a:off x="2400564" y="2472804"/>
              <a:ext cx="1717811" cy="257049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78" name="Straight Arrow Connector 477">
              <a:extLst>
                <a:ext uri="{FF2B5EF4-FFF2-40B4-BE49-F238E27FC236}">
                  <a16:creationId xmlns:a16="http://schemas.microsoft.com/office/drawing/2014/main" id="{B8B3FC59-700D-0FFA-73CE-928D7AD47CB3}"/>
                </a:ext>
              </a:extLst>
            </p:cNvPr>
            <p:cNvCxnSpPr>
              <a:cxnSpLocks/>
            </p:cNvCxnSpPr>
            <p:nvPr/>
          </p:nvCxnSpPr>
          <p:spPr>
            <a:xfrm flipV="1">
              <a:off x="4135926" y="2542177"/>
              <a:ext cx="65742" cy="261463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79" name="Straight Arrow Connector 478">
              <a:extLst>
                <a:ext uri="{FF2B5EF4-FFF2-40B4-BE49-F238E27FC236}">
                  <a16:creationId xmlns:a16="http://schemas.microsoft.com/office/drawing/2014/main" id="{081F46CA-B0B8-6D8C-5E0A-9A960721D3C1}"/>
                </a:ext>
              </a:extLst>
            </p:cNvPr>
            <p:cNvCxnSpPr>
              <a:cxnSpLocks/>
            </p:cNvCxnSpPr>
            <p:nvPr/>
          </p:nvCxnSpPr>
          <p:spPr>
            <a:xfrm flipH="1" flipV="1">
              <a:off x="4397241" y="2472804"/>
              <a:ext cx="659191" cy="257049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80" name="Straight Arrow Connector 479">
              <a:extLst>
                <a:ext uri="{FF2B5EF4-FFF2-40B4-BE49-F238E27FC236}">
                  <a16:creationId xmlns:a16="http://schemas.microsoft.com/office/drawing/2014/main" id="{288BD4FD-FF49-DA7C-8238-F266711A7600}"/>
                </a:ext>
              </a:extLst>
            </p:cNvPr>
            <p:cNvCxnSpPr>
              <a:cxnSpLocks/>
            </p:cNvCxnSpPr>
            <p:nvPr/>
          </p:nvCxnSpPr>
          <p:spPr>
            <a:xfrm flipV="1">
              <a:off x="4520846" y="2481070"/>
              <a:ext cx="133674" cy="339383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81" name="Straight Arrow Connector 480">
              <a:extLst>
                <a:ext uri="{FF2B5EF4-FFF2-40B4-BE49-F238E27FC236}">
                  <a16:creationId xmlns:a16="http://schemas.microsoft.com/office/drawing/2014/main" id="{AF1C4F58-BC64-2F56-6800-03FCF444892B}"/>
                </a:ext>
              </a:extLst>
            </p:cNvPr>
            <p:cNvCxnSpPr>
              <a:cxnSpLocks/>
            </p:cNvCxnSpPr>
            <p:nvPr/>
          </p:nvCxnSpPr>
          <p:spPr>
            <a:xfrm flipH="1" flipV="1">
              <a:off x="4759890" y="2472804"/>
              <a:ext cx="1091984" cy="344239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482" name="TextBox 481">
            <a:extLst>
              <a:ext uri="{FF2B5EF4-FFF2-40B4-BE49-F238E27FC236}">
                <a16:creationId xmlns:a16="http://schemas.microsoft.com/office/drawing/2014/main" id="{62353EA1-98B8-7F13-42FA-76F4D9D29251}"/>
              </a:ext>
            </a:extLst>
          </p:cNvPr>
          <p:cNvSpPr txBox="1"/>
          <p:nvPr/>
        </p:nvSpPr>
        <p:spPr>
          <a:xfrm>
            <a:off x="3704029" y="5497973"/>
            <a:ext cx="2825353" cy="369332"/>
          </a:xfrm>
          <a:prstGeom prst="rect">
            <a:avLst/>
          </a:prstGeom>
          <a:solidFill>
            <a:srgbClr val="FF0000">
              <a:alpha val="60000"/>
            </a:srgbClr>
          </a:solidFill>
        </p:spPr>
        <p:txBody>
          <a:bodyPr wrap="square" rtlCol="0">
            <a:spAutoFit/>
          </a:bodyPr>
          <a:lstStyle/>
          <a:p>
            <a:pPr algn="ctr"/>
            <a:r>
              <a:rPr lang="en-US" dirty="0">
                <a:solidFill>
                  <a:schemeClr val="bg1"/>
                </a:solidFill>
              </a:rPr>
              <a:t>Tiglath-</a:t>
            </a:r>
            <a:r>
              <a:rPr lang="en-US" dirty="0" err="1">
                <a:solidFill>
                  <a:schemeClr val="bg1"/>
                </a:solidFill>
              </a:rPr>
              <a:t>Peliser</a:t>
            </a:r>
            <a:r>
              <a:rPr lang="en-US" dirty="0">
                <a:solidFill>
                  <a:schemeClr val="bg1"/>
                </a:solidFill>
              </a:rPr>
              <a:t> II</a:t>
            </a:r>
          </a:p>
        </p:txBody>
      </p:sp>
      <p:sp>
        <p:nvSpPr>
          <p:cNvPr id="483" name="TextBox 482">
            <a:extLst>
              <a:ext uri="{FF2B5EF4-FFF2-40B4-BE49-F238E27FC236}">
                <a16:creationId xmlns:a16="http://schemas.microsoft.com/office/drawing/2014/main" id="{08AA025A-A5D5-6A8C-3250-93B2EA5A95FB}"/>
              </a:ext>
            </a:extLst>
          </p:cNvPr>
          <p:cNvSpPr txBox="1"/>
          <p:nvPr/>
        </p:nvSpPr>
        <p:spPr>
          <a:xfrm>
            <a:off x="1838227" y="6262836"/>
            <a:ext cx="9658356" cy="369332"/>
          </a:xfrm>
          <a:prstGeom prst="rect">
            <a:avLst/>
          </a:prstGeom>
          <a:solidFill>
            <a:srgbClr val="FF0000">
              <a:alpha val="60000"/>
            </a:srgbClr>
          </a:solidFill>
        </p:spPr>
        <p:txBody>
          <a:bodyPr wrap="square" rtlCol="0">
            <a:spAutoFit/>
          </a:bodyPr>
          <a:lstStyle/>
          <a:p>
            <a:pPr algn="ctr"/>
            <a:r>
              <a:rPr lang="en-US" dirty="0">
                <a:solidFill>
                  <a:schemeClr val="bg1"/>
                </a:solidFill>
              </a:rPr>
              <a:t>Greek City States</a:t>
            </a:r>
          </a:p>
        </p:txBody>
      </p:sp>
    </p:spTree>
    <p:extLst>
      <p:ext uri="{BB962C8B-B14F-4D97-AF65-F5344CB8AC3E}">
        <p14:creationId xmlns:p14="http://schemas.microsoft.com/office/powerpoint/2010/main" val="3754809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93"/>
                                        </p:tgtEl>
                                        <p:attrNameLst>
                                          <p:attrName>style.visibility</p:attrName>
                                        </p:attrNameLst>
                                      </p:cBhvr>
                                      <p:to>
                                        <p:strVal val="visible"/>
                                      </p:to>
                                    </p:set>
                                    <p:anim calcmode="lin" valueType="num">
                                      <p:cBhvr additive="base">
                                        <p:cTn id="13" dur="500" fill="hold"/>
                                        <p:tgtEl>
                                          <p:spTgt spid="393"/>
                                        </p:tgtEl>
                                        <p:attrNameLst>
                                          <p:attrName>ppt_x</p:attrName>
                                        </p:attrNameLst>
                                      </p:cBhvr>
                                      <p:tavLst>
                                        <p:tav tm="0">
                                          <p:val>
                                            <p:strVal val="#ppt_x"/>
                                          </p:val>
                                        </p:tav>
                                        <p:tav tm="100000">
                                          <p:val>
                                            <p:strVal val="#ppt_x"/>
                                          </p:val>
                                        </p:tav>
                                      </p:tavLst>
                                    </p:anim>
                                    <p:anim calcmode="lin" valueType="num">
                                      <p:cBhvr additive="base">
                                        <p:cTn id="14" dur="500" fill="hold"/>
                                        <p:tgtEl>
                                          <p:spTgt spid="39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94"/>
                                        </p:tgtEl>
                                        <p:attrNameLst>
                                          <p:attrName>style.visibility</p:attrName>
                                        </p:attrNameLst>
                                      </p:cBhvr>
                                      <p:to>
                                        <p:strVal val="visible"/>
                                      </p:to>
                                    </p:set>
                                    <p:anim calcmode="lin" valueType="num">
                                      <p:cBhvr additive="base">
                                        <p:cTn id="19" dur="500" fill="hold"/>
                                        <p:tgtEl>
                                          <p:spTgt spid="394"/>
                                        </p:tgtEl>
                                        <p:attrNameLst>
                                          <p:attrName>ppt_x</p:attrName>
                                        </p:attrNameLst>
                                      </p:cBhvr>
                                      <p:tavLst>
                                        <p:tav tm="0">
                                          <p:val>
                                            <p:strVal val="#ppt_x"/>
                                          </p:val>
                                        </p:tav>
                                        <p:tav tm="100000">
                                          <p:val>
                                            <p:strVal val="#ppt_x"/>
                                          </p:val>
                                        </p:tav>
                                      </p:tavLst>
                                    </p:anim>
                                    <p:anim calcmode="lin" valueType="num">
                                      <p:cBhvr additive="base">
                                        <p:cTn id="20" dur="500" fill="hold"/>
                                        <p:tgtEl>
                                          <p:spTgt spid="39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05"/>
                                        </p:tgtEl>
                                        <p:attrNameLst>
                                          <p:attrName>style.visibility</p:attrName>
                                        </p:attrNameLst>
                                      </p:cBhvr>
                                      <p:to>
                                        <p:strVal val="visible"/>
                                      </p:to>
                                    </p:set>
                                    <p:anim calcmode="lin" valueType="num">
                                      <p:cBhvr additive="base">
                                        <p:cTn id="25" dur="500" fill="hold"/>
                                        <p:tgtEl>
                                          <p:spTgt spid="405"/>
                                        </p:tgtEl>
                                        <p:attrNameLst>
                                          <p:attrName>ppt_x</p:attrName>
                                        </p:attrNameLst>
                                      </p:cBhvr>
                                      <p:tavLst>
                                        <p:tav tm="0">
                                          <p:val>
                                            <p:strVal val="#ppt_x"/>
                                          </p:val>
                                        </p:tav>
                                        <p:tav tm="100000">
                                          <p:val>
                                            <p:strVal val="#ppt_x"/>
                                          </p:val>
                                        </p:tav>
                                      </p:tavLst>
                                    </p:anim>
                                    <p:anim calcmode="lin" valueType="num">
                                      <p:cBhvr additive="base">
                                        <p:cTn id="26" dur="500" fill="hold"/>
                                        <p:tgtEl>
                                          <p:spTgt spid="40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16"/>
                                        </p:tgtEl>
                                        <p:attrNameLst>
                                          <p:attrName>style.visibility</p:attrName>
                                        </p:attrNameLst>
                                      </p:cBhvr>
                                      <p:to>
                                        <p:strVal val="visible"/>
                                      </p:to>
                                    </p:set>
                                    <p:anim calcmode="lin" valueType="num">
                                      <p:cBhvr additive="base">
                                        <p:cTn id="31" dur="500" fill="hold"/>
                                        <p:tgtEl>
                                          <p:spTgt spid="416"/>
                                        </p:tgtEl>
                                        <p:attrNameLst>
                                          <p:attrName>ppt_x</p:attrName>
                                        </p:attrNameLst>
                                      </p:cBhvr>
                                      <p:tavLst>
                                        <p:tav tm="0">
                                          <p:val>
                                            <p:strVal val="#ppt_x"/>
                                          </p:val>
                                        </p:tav>
                                        <p:tav tm="100000">
                                          <p:val>
                                            <p:strVal val="#ppt_x"/>
                                          </p:val>
                                        </p:tav>
                                      </p:tavLst>
                                    </p:anim>
                                    <p:anim calcmode="lin" valueType="num">
                                      <p:cBhvr additive="base">
                                        <p:cTn id="32" dur="500" fill="hold"/>
                                        <p:tgtEl>
                                          <p:spTgt spid="41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27"/>
                                        </p:tgtEl>
                                        <p:attrNameLst>
                                          <p:attrName>style.visibility</p:attrName>
                                        </p:attrNameLst>
                                      </p:cBhvr>
                                      <p:to>
                                        <p:strVal val="visible"/>
                                      </p:to>
                                    </p:set>
                                    <p:anim calcmode="lin" valueType="num">
                                      <p:cBhvr additive="base">
                                        <p:cTn id="37" dur="500" fill="hold"/>
                                        <p:tgtEl>
                                          <p:spTgt spid="427"/>
                                        </p:tgtEl>
                                        <p:attrNameLst>
                                          <p:attrName>ppt_x</p:attrName>
                                        </p:attrNameLst>
                                      </p:cBhvr>
                                      <p:tavLst>
                                        <p:tav tm="0">
                                          <p:val>
                                            <p:strVal val="#ppt_x"/>
                                          </p:val>
                                        </p:tav>
                                        <p:tav tm="100000">
                                          <p:val>
                                            <p:strVal val="#ppt_x"/>
                                          </p:val>
                                        </p:tav>
                                      </p:tavLst>
                                    </p:anim>
                                    <p:anim calcmode="lin" valueType="num">
                                      <p:cBhvr additive="base">
                                        <p:cTn id="38" dur="500" fill="hold"/>
                                        <p:tgtEl>
                                          <p:spTgt spid="42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38"/>
                                        </p:tgtEl>
                                        <p:attrNameLst>
                                          <p:attrName>style.visibility</p:attrName>
                                        </p:attrNameLst>
                                      </p:cBhvr>
                                      <p:to>
                                        <p:strVal val="visible"/>
                                      </p:to>
                                    </p:set>
                                    <p:anim calcmode="lin" valueType="num">
                                      <p:cBhvr additive="base">
                                        <p:cTn id="43" dur="500" fill="hold"/>
                                        <p:tgtEl>
                                          <p:spTgt spid="438"/>
                                        </p:tgtEl>
                                        <p:attrNameLst>
                                          <p:attrName>ppt_x</p:attrName>
                                        </p:attrNameLst>
                                      </p:cBhvr>
                                      <p:tavLst>
                                        <p:tav tm="0">
                                          <p:val>
                                            <p:strVal val="#ppt_x"/>
                                          </p:val>
                                        </p:tav>
                                        <p:tav tm="100000">
                                          <p:val>
                                            <p:strVal val="#ppt_x"/>
                                          </p:val>
                                        </p:tav>
                                      </p:tavLst>
                                    </p:anim>
                                    <p:anim calcmode="lin" valueType="num">
                                      <p:cBhvr additive="base">
                                        <p:cTn id="44" dur="500" fill="hold"/>
                                        <p:tgtEl>
                                          <p:spTgt spid="43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449"/>
                                        </p:tgtEl>
                                        <p:attrNameLst>
                                          <p:attrName>style.visibility</p:attrName>
                                        </p:attrNameLst>
                                      </p:cBhvr>
                                      <p:to>
                                        <p:strVal val="visible"/>
                                      </p:to>
                                    </p:set>
                                    <p:anim calcmode="lin" valueType="num">
                                      <p:cBhvr additive="base">
                                        <p:cTn id="49" dur="500" fill="hold"/>
                                        <p:tgtEl>
                                          <p:spTgt spid="449"/>
                                        </p:tgtEl>
                                        <p:attrNameLst>
                                          <p:attrName>ppt_x</p:attrName>
                                        </p:attrNameLst>
                                      </p:cBhvr>
                                      <p:tavLst>
                                        <p:tav tm="0">
                                          <p:val>
                                            <p:strVal val="#ppt_x"/>
                                          </p:val>
                                        </p:tav>
                                        <p:tav tm="100000">
                                          <p:val>
                                            <p:strVal val="#ppt_x"/>
                                          </p:val>
                                        </p:tav>
                                      </p:tavLst>
                                    </p:anim>
                                    <p:anim calcmode="lin" valueType="num">
                                      <p:cBhvr additive="base">
                                        <p:cTn id="50" dur="500" fill="hold"/>
                                        <p:tgtEl>
                                          <p:spTgt spid="44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460"/>
                                        </p:tgtEl>
                                        <p:attrNameLst>
                                          <p:attrName>style.visibility</p:attrName>
                                        </p:attrNameLst>
                                      </p:cBhvr>
                                      <p:to>
                                        <p:strVal val="visible"/>
                                      </p:to>
                                    </p:set>
                                    <p:anim calcmode="lin" valueType="num">
                                      <p:cBhvr additive="base">
                                        <p:cTn id="55" dur="500" fill="hold"/>
                                        <p:tgtEl>
                                          <p:spTgt spid="460"/>
                                        </p:tgtEl>
                                        <p:attrNameLst>
                                          <p:attrName>ppt_x</p:attrName>
                                        </p:attrNameLst>
                                      </p:cBhvr>
                                      <p:tavLst>
                                        <p:tav tm="0">
                                          <p:val>
                                            <p:strVal val="#ppt_x"/>
                                          </p:val>
                                        </p:tav>
                                        <p:tav tm="100000">
                                          <p:val>
                                            <p:strVal val="#ppt_x"/>
                                          </p:val>
                                        </p:tav>
                                      </p:tavLst>
                                    </p:anim>
                                    <p:anim calcmode="lin" valueType="num">
                                      <p:cBhvr additive="base">
                                        <p:cTn id="56" dur="500" fill="hold"/>
                                        <p:tgtEl>
                                          <p:spTgt spid="460"/>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471"/>
                                        </p:tgtEl>
                                        <p:attrNameLst>
                                          <p:attrName>style.visibility</p:attrName>
                                        </p:attrNameLst>
                                      </p:cBhvr>
                                      <p:to>
                                        <p:strVal val="visible"/>
                                      </p:to>
                                    </p:set>
                                    <p:anim calcmode="lin" valueType="num">
                                      <p:cBhvr additive="base">
                                        <p:cTn id="61" dur="500" fill="hold"/>
                                        <p:tgtEl>
                                          <p:spTgt spid="471"/>
                                        </p:tgtEl>
                                        <p:attrNameLst>
                                          <p:attrName>ppt_x</p:attrName>
                                        </p:attrNameLst>
                                      </p:cBhvr>
                                      <p:tavLst>
                                        <p:tav tm="0">
                                          <p:val>
                                            <p:strVal val="#ppt_x"/>
                                          </p:val>
                                        </p:tav>
                                        <p:tav tm="100000">
                                          <p:val>
                                            <p:strVal val="#ppt_x"/>
                                          </p:val>
                                        </p:tav>
                                      </p:tavLst>
                                    </p:anim>
                                    <p:anim calcmode="lin" valueType="num">
                                      <p:cBhvr additive="base">
                                        <p:cTn id="62" dur="500" fill="hold"/>
                                        <p:tgtEl>
                                          <p:spTgt spid="47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arousel image 1">
            <a:extLst>
              <a:ext uri="{FF2B5EF4-FFF2-40B4-BE49-F238E27FC236}">
                <a16:creationId xmlns:a16="http://schemas.microsoft.com/office/drawing/2014/main" id="{92681BF2-B12C-0B30-1EB5-4F754050D09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89700" y="643467"/>
            <a:ext cx="4178300" cy="557106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arousel image 0">
            <a:extLst>
              <a:ext uri="{FF2B5EF4-FFF2-40B4-BE49-F238E27FC236}">
                <a16:creationId xmlns:a16="http://schemas.microsoft.com/office/drawing/2014/main" id="{E3ED1561-73BB-DF62-FC69-02E4B14DF4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725389">
            <a:off x="1779023" y="1314977"/>
            <a:ext cx="5543552" cy="415766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223058CA-A599-E934-FC78-9581A6FCC1AE}"/>
              </a:ext>
            </a:extLst>
          </p:cNvPr>
          <p:cNvSpPr/>
          <p:nvPr/>
        </p:nvSpPr>
        <p:spPr>
          <a:xfrm rot="19420266">
            <a:off x="8004935" y="1584313"/>
            <a:ext cx="1707846" cy="167433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89796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C57A6-37CB-1728-AE7B-C48BD10D0943}"/>
              </a:ext>
            </a:extLst>
          </p:cNvPr>
          <p:cNvSpPr>
            <a:spLocks noGrp="1"/>
          </p:cNvSpPr>
          <p:nvPr>
            <p:ph type="title"/>
          </p:nvPr>
        </p:nvSpPr>
        <p:spPr/>
        <p:txBody>
          <a:bodyPr/>
          <a:lstStyle/>
          <a:p>
            <a:r>
              <a:rPr lang="en-US" dirty="0"/>
              <a:t>Solomon’s Idol Worship</a:t>
            </a:r>
          </a:p>
        </p:txBody>
      </p:sp>
      <p:sp>
        <p:nvSpPr>
          <p:cNvPr id="3" name="Content Placeholder 2">
            <a:extLst>
              <a:ext uri="{FF2B5EF4-FFF2-40B4-BE49-F238E27FC236}">
                <a16:creationId xmlns:a16="http://schemas.microsoft.com/office/drawing/2014/main" id="{E723FEF3-9A73-1C91-BFDE-5C9A9B34D048}"/>
              </a:ext>
            </a:extLst>
          </p:cNvPr>
          <p:cNvSpPr>
            <a:spLocks noGrp="1"/>
          </p:cNvSpPr>
          <p:nvPr>
            <p:ph idx="1"/>
          </p:nvPr>
        </p:nvSpPr>
        <p:spPr>
          <a:xfrm>
            <a:off x="838200" y="1825625"/>
            <a:ext cx="5257800" cy="4351338"/>
          </a:xfrm>
        </p:spPr>
        <p:txBody>
          <a:bodyPr/>
          <a:lstStyle/>
          <a:p>
            <a:r>
              <a:rPr lang="en-US" dirty="0"/>
              <a:t>1 Kings 11:1-8</a:t>
            </a:r>
          </a:p>
          <a:p>
            <a:pPr lvl="1"/>
            <a:r>
              <a:rPr lang="en-US" dirty="0"/>
              <a:t>Egyptians – Egyptian Pantheon</a:t>
            </a:r>
          </a:p>
          <a:p>
            <a:pPr lvl="1"/>
            <a:r>
              <a:rPr lang="en-US" dirty="0"/>
              <a:t>Moabites – </a:t>
            </a:r>
            <a:r>
              <a:rPr lang="en-US" dirty="0" err="1"/>
              <a:t>Chemosh</a:t>
            </a:r>
            <a:endParaRPr lang="en-US" dirty="0"/>
          </a:p>
          <a:p>
            <a:pPr lvl="1"/>
            <a:r>
              <a:rPr lang="en-US" dirty="0"/>
              <a:t>Ammonites – Molech</a:t>
            </a:r>
          </a:p>
          <a:p>
            <a:pPr lvl="1"/>
            <a:r>
              <a:rPr lang="en-US" dirty="0"/>
              <a:t>Edom - </a:t>
            </a:r>
            <a:r>
              <a:rPr lang="en-US" dirty="0" err="1"/>
              <a:t>Qos</a:t>
            </a:r>
            <a:endParaRPr lang="en-US" dirty="0"/>
          </a:p>
          <a:p>
            <a:pPr lvl="1"/>
            <a:r>
              <a:rPr lang="en-US" dirty="0"/>
              <a:t>Phoenicians – Ashtoreth</a:t>
            </a:r>
          </a:p>
          <a:p>
            <a:pPr lvl="1"/>
            <a:r>
              <a:rPr lang="en-US" dirty="0" err="1"/>
              <a:t>Caananites</a:t>
            </a:r>
            <a:r>
              <a:rPr lang="en-US" dirty="0"/>
              <a:t> – Baal</a:t>
            </a:r>
          </a:p>
          <a:p>
            <a:pPr lvl="1"/>
            <a:r>
              <a:rPr lang="en-US" dirty="0" err="1"/>
              <a:t>Phillistines</a:t>
            </a:r>
            <a:r>
              <a:rPr lang="en-US" dirty="0"/>
              <a:t> - Dagon</a:t>
            </a:r>
          </a:p>
          <a:p>
            <a:pPr lvl="1"/>
            <a:endParaRPr lang="en-US" dirty="0"/>
          </a:p>
        </p:txBody>
      </p:sp>
      <p:sp>
        <p:nvSpPr>
          <p:cNvPr id="4" name="Content Placeholder 2">
            <a:extLst>
              <a:ext uri="{FF2B5EF4-FFF2-40B4-BE49-F238E27FC236}">
                <a16:creationId xmlns:a16="http://schemas.microsoft.com/office/drawing/2014/main" id="{B342BEC0-8B70-B04D-9241-12E0816C3B9A}"/>
              </a:ext>
            </a:extLst>
          </p:cNvPr>
          <p:cNvSpPr txBox="1">
            <a:spLocks/>
          </p:cNvSpPr>
          <p:nvPr/>
        </p:nvSpPr>
        <p:spPr>
          <a:xfrm>
            <a:off x="6096000" y="1825625"/>
            <a:ext cx="52578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Practices:</a:t>
            </a:r>
          </a:p>
          <a:p>
            <a:pPr lvl="1"/>
            <a:r>
              <a:rPr lang="en-US" dirty="0"/>
              <a:t>Temple prostitution (male and female) (Ashtoreth)</a:t>
            </a:r>
          </a:p>
          <a:p>
            <a:pPr lvl="1"/>
            <a:r>
              <a:rPr lang="en-US" dirty="0"/>
              <a:t>Child sacrifice (Molech)</a:t>
            </a:r>
          </a:p>
          <a:p>
            <a:pPr lvl="1"/>
            <a:r>
              <a:rPr lang="en-US" dirty="0"/>
              <a:t>Idol worship (all)</a:t>
            </a:r>
          </a:p>
          <a:p>
            <a:pPr lvl="1"/>
            <a:r>
              <a:rPr lang="en-US" dirty="0"/>
              <a:t>Obscene images (Ashtoreth)</a:t>
            </a:r>
          </a:p>
          <a:p>
            <a:pPr lvl="1"/>
            <a:r>
              <a:rPr lang="en-US" dirty="0"/>
              <a:t>Rituals</a:t>
            </a:r>
          </a:p>
          <a:p>
            <a:pPr lvl="1"/>
            <a:r>
              <a:rPr lang="en-US" dirty="0"/>
              <a:t>Abuse</a:t>
            </a:r>
          </a:p>
          <a:p>
            <a:pPr lvl="1"/>
            <a:r>
              <a:rPr lang="en-US" dirty="0"/>
              <a:t>Perversion</a:t>
            </a:r>
          </a:p>
          <a:p>
            <a:pPr lvl="1"/>
            <a:endParaRPr lang="en-US" dirty="0"/>
          </a:p>
          <a:p>
            <a:pPr lvl="1"/>
            <a:endParaRPr lang="en-US" dirty="0"/>
          </a:p>
          <a:p>
            <a:pPr lvl="1"/>
            <a:endParaRPr lang="en-US" dirty="0"/>
          </a:p>
        </p:txBody>
      </p:sp>
    </p:spTree>
    <p:extLst>
      <p:ext uri="{BB962C8B-B14F-4D97-AF65-F5344CB8AC3E}">
        <p14:creationId xmlns:p14="http://schemas.microsoft.com/office/powerpoint/2010/main" val="12233293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C5AD1-F0F9-A140-CDE9-61D3477C8ACC}"/>
              </a:ext>
            </a:extLst>
          </p:cNvPr>
          <p:cNvSpPr>
            <a:spLocks noGrp="1"/>
          </p:cNvSpPr>
          <p:nvPr>
            <p:ph type="title"/>
          </p:nvPr>
        </p:nvSpPr>
        <p:spPr/>
        <p:txBody>
          <a:bodyPr/>
          <a:lstStyle/>
          <a:p>
            <a:r>
              <a:rPr lang="en-US" dirty="0"/>
              <a:t>Solomon’s Consequences</a:t>
            </a:r>
          </a:p>
        </p:txBody>
      </p:sp>
      <p:sp>
        <p:nvSpPr>
          <p:cNvPr id="3" name="Content Placeholder 2">
            <a:extLst>
              <a:ext uri="{FF2B5EF4-FFF2-40B4-BE49-F238E27FC236}">
                <a16:creationId xmlns:a16="http://schemas.microsoft.com/office/drawing/2014/main" id="{95E72F2D-0C18-6D4B-9F45-22C3B26CBA51}"/>
              </a:ext>
            </a:extLst>
          </p:cNvPr>
          <p:cNvSpPr>
            <a:spLocks noGrp="1"/>
          </p:cNvSpPr>
          <p:nvPr>
            <p:ph idx="1"/>
          </p:nvPr>
        </p:nvSpPr>
        <p:spPr/>
        <p:txBody>
          <a:bodyPr>
            <a:normAutofit/>
          </a:bodyPr>
          <a:lstStyle/>
          <a:p>
            <a:r>
              <a:rPr lang="en-US" dirty="0"/>
              <a:t>Kingdom that God established with him will be taken away</a:t>
            </a:r>
          </a:p>
          <a:p>
            <a:pPr lvl="1"/>
            <a:r>
              <a:rPr lang="en-US" dirty="0"/>
              <a:t>1 Kings 6:6-8 - Solomon allowed and entered into worship of false gods and so will the people</a:t>
            </a:r>
          </a:p>
          <a:p>
            <a:pPr lvl="1"/>
            <a:endParaRPr lang="en-US" dirty="0"/>
          </a:p>
          <a:p>
            <a:r>
              <a:rPr lang="en-US" dirty="0"/>
              <a:t>Next week we will see the results of Solomon’s mistakes</a:t>
            </a:r>
          </a:p>
          <a:p>
            <a:pPr lvl="1"/>
            <a:r>
              <a:rPr lang="en-US" dirty="0"/>
              <a:t>1 Kings 11:35 – God is handing 10 tribes over to Jeroboam, Solomon’s servant</a:t>
            </a:r>
          </a:p>
          <a:p>
            <a:pPr lvl="1"/>
            <a:r>
              <a:rPr lang="en-US" dirty="0"/>
              <a:t>Rehoboam will rule over Judah and Benjamin for a time</a:t>
            </a:r>
          </a:p>
          <a:p>
            <a:pPr lvl="1"/>
            <a:r>
              <a:rPr lang="en-US" dirty="0"/>
              <a:t>The temple will be destroyed in 926 BC by Pharoah Shishak in 926 BC</a:t>
            </a:r>
          </a:p>
          <a:p>
            <a:pPr lvl="2"/>
            <a:r>
              <a:rPr lang="en-US" dirty="0"/>
              <a:t>1 Kings 14:25 – “He took away EVERYTHING”</a:t>
            </a:r>
          </a:p>
          <a:p>
            <a:pPr lvl="1"/>
            <a:r>
              <a:rPr lang="en-US" dirty="0"/>
              <a:t>God’s people will go back to the apostasy and idol worship that that have always done</a:t>
            </a:r>
          </a:p>
        </p:txBody>
      </p:sp>
    </p:spTree>
    <p:extLst>
      <p:ext uri="{BB962C8B-B14F-4D97-AF65-F5344CB8AC3E}">
        <p14:creationId xmlns:p14="http://schemas.microsoft.com/office/powerpoint/2010/main" val="13995182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id="{2B63AB8D-6321-5FBD-0675-E8C2CF283C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7786" y="0"/>
            <a:ext cx="9829800" cy="6910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52390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39B26987-767A-ECD9-1217-B820FDC97A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9750" y="819150"/>
            <a:ext cx="8572500" cy="5219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61243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DF6C6C8-F374-52C2-A9D3-E6BD64F4170B}"/>
              </a:ext>
            </a:extLst>
          </p:cNvPr>
          <p:cNvSpPr txBox="1"/>
          <p:nvPr/>
        </p:nvSpPr>
        <p:spPr>
          <a:xfrm>
            <a:off x="1953647" y="215385"/>
            <a:ext cx="3154474" cy="1384995"/>
          </a:xfrm>
          <a:prstGeom prst="rect">
            <a:avLst/>
          </a:prstGeom>
          <a:noFill/>
        </p:spPr>
        <p:txBody>
          <a:bodyPr wrap="square">
            <a:spAutoFit/>
          </a:bodyPr>
          <a:lstStyle/>
          <a:p>
            <a:pPr algn="ctr"/>
            <a:r>
              <a:rPr lang="en-US" sz="2800" b="1" dirty="0"/>
              <a:t>Biblical Narrative </a:t>
            </a:r>
            <a:r>
              <a:rPr lang="en-US" sz="2800" dirty="0"/>
              <a:t>connected to </a:t>
            </a:r>
            <a:r>
              <a:rPr lang="en-US" sz="2800" b="1" dirty="0"/>
              <a:t>Geography</a:t>
            </a:r>
            <a:endParaRPr lang="en-US" sz="2800" dirty="0"/>
          </a:p>
        </p:txBody>
      </p:sp>
      <p:sp>
        <p:nvSpPr>
          <p:cNvPr id="6" name="TextBox 5">
            <a:extLst>
              <a:ext uri="{FF2B5EF4-FFF2-40B4-BE49-F238E27FC236}">
                <a16:creationId xmlns:a16="http://schemas.microsoft.com/office/drawing/2014/main" id="{EEF37B57-3F38-888A-5B3C-C838BCC590E4}"/>
              </a:ext>
            </a:extLst>
          </p:cNvPr>
          <p:cNvSpPr txBox="1"/>
          <p:nvPr/>
        </p:nvSpPr>
        <p:spPr>
          <a:xfrm>
            <a:off x="1850573" y="1872735"/>
            <a:ext cx="3600449" cy="5970865"/>
          </a:xfrm>
          <a:prstGeom prst="rect">
            <a:avLst/>
          </a:prstGeom>
          <a:noFill/>
        </p:spPr>
        <p:txBody>
          <a:bodyPr wrap="square">
            <a:spAutoFit/>
          </a:bodyPr>
          <a:lstStyle/>
          <a:p>
            <a:r>
              <a:rPr lang="en-US" sz="2800" b="1" u="sng" dirty="0">
                <a:solidFill>
                  <a:schemeClr val="bg2">
                    <a:lumMod val="50000"/>
                  </a:schemeClr>
                </a:solidFill>
              </a:rPr>
              <a:t>(</a:t>
            </a:r>
            <a:r>
              <a:rPr lang="en-US" sz="2800" b="1" u="sng" dirty="0"/>
              <a:t>Beth</a:t>
            </a:r>
            <a:r>
              <a:rPr lang="en-US" sz="2800" b="1" u="sng" dirty="0">
                <a:solidFill>
                  <a:schemeClr val="bg2">
                    <a:lumMod val="50000"/>
                  </a:schemeClr>
                </a:solidFill>
              </a:rPr>
              <a:t>)</a:t>
            </a:r>
            <a:r>
              <a:rPr lang="en-US" sz="2800" b="1" u="sng" dirty="0" err="1"/>
              <a:t>el</a:t>
            </a:r>
            <a:r>
              <a:rPr lang="en-US" sz="2800" dirty="0"/>
              <a:t> -House of God</a:t>
            </a:r>
          </a:p>
          <a:p>
            <a:r>
              <a:rPr lang="en-US" sz="2800" b="1" u="sng" dirty="0">
                <a:solidFill>
                  <a:schemeClr val="bg2">
                    <a:lumMod val="50000"/>
                  </a:schemeClr>
                </a:solidFill>
              </a:rPr>
              <a:t>(</a:t>
            </a:r>
            <a:r>
              <a:rPr lang="en-US" sz="2800" b="1" u="sng" dirty="0"/>
              <a:t>Beth</a:t>
            </a:r>
            <a:r>
              <a:rPr lang="en-US" sz="2800" b="1" u="sng" dirty="0">
                <a:solidFill>
                  <a:schemeClr val="bg2">
                    <a:lumMod val="50000"/>
                  </a:schemeClr>
                </a:solidFill>
              </a:rPr>
              <a:t>)</a:t>
            </a:r>
            <a:r>
              <a:rPr lang="en-US" sz="2800" b="1" u="sng" dirty="0" err="1"/>
              <a:t>lehem</a:t>
            </a:r>
            <a:r>
              <a:rPr lang="en-US" sz="2800" dirty="0"/>
              <a:t> - Bread</a:t>
            </a:r>
            <a:endParaRPr lang="en-US" sz="2800" b="1" u="sng" dirty="0"/>
          </a:p>
          <a:p>
            <a:r>
              <a:rPr lang="en-US" sz="2800" b="1" u="sng" dirty="0"/>
              <a:t>Shiloh</a:t>
            </a:r>
            <a:r>
              <a:rPr lang="en-US" sz="2800" b="1" dirty="0"/>
              <a:t> </a:t>
            </a:r>
            <a:r>
              <a:rPr lang="en-US" sz="2800" dirty="0"/>
              <a:t>- God’s gift &amp; Peace…in pain  </a:t>
            </a:r>
          </a:p>
          <a:p>
            <a:r>
              <a:rPr lang="en-US" sz="2800" b="1" u="sng" dirty="0"/>
              <a:t>Mizpah</a:t>
            </a:r>
            <a:r>
              <a:rPr lang="en-US" sz="2800" b="1" dirty="0"/>
              <a:t> </a:t>
            </a:r>
            <a:r>
              <a:rPr lang="en-US" sz="2800" dirty="0"/>
              <a:t>– Place of radical change.</a:t>
            </a:r>
          </a:p>
          <a:p>
            <a:r>
              <a:rPr lang="en-US" sz="2800" b="1" u="sng" dirty="0"/>
              <a:t>Ebenezer</a:t>
            </a:r>
            <a:r>
              <a:rPr lang="en-US" sz="2800" b="1" dirty="0"/>
              <a:t> </a:t>
            </a:r>
            <a:r>
              <a:rPr lang="en-US" sz="2800" dirty="0"/>
              <a:t>– up to now… place of remembrance </a:t>
            </a:r>
          </a:p>
          <a:p>
            <a:r>
              <a:rPr lang="en-US" sz="2800" b="1" u="sng" dirty="0"/>
              <a:t>Gilgal</a:t>
            </a:r>
            <a:r>
              <a:rPr lang="en-US" sz="2800" dirty="0"/>
              <a:t> – cutting off the flesh. </a:t>
            </a:r>
          </a:p>
          <a:p>
            <a:endParaRPr lang="en-US" sz="2800" b="1" u="sng" dirty="0"/>
          </a:p>
          <a:p>
            <a:endParaRPr lang="en-US" sz="2800" dirty="0"/>
          </a:p>
          <a:p>
            <a:endParaRPr lang="en-US" sz="2800" b="1" dirty="0"/>
          </a:p>
          <a:p>
            <a:endParaRPr lang="en-US" dirty="0"/>
          </a:p>
        </p:txBody>
      </p:sp>
      <p:pic>
        <p:nvPicPr>
          <p:cNvPr id="2" name="Picture 1">
            <a:extLst>
              <a:ext uri="{FF2B5EF4-FFF2-40B4-BE49-F238E27FC236}">
                <a16:creationId xmlns:a16="http://schemas.microsoft.com/office/drawing/2014/main" id="{E543F8DC-43FE-D070-7740-430B564CF708}"/>
              </a:ext>
            </a:extLst>
          </p:cNvPr>
          <p:cNvPicPr>
            <a:picLocks noChangeAspect="1"/>
          </p:cNvPicPr>
          <p:nvPr/>
        </p:nvPicPr>
        <p:blipFill>
          <a:blip r:embed="rId2"/>
          <a:stretch>
            <a:fillRect/>
          </a:stretch>
        </p:blipFill>
        <p:spPr>
          <a:xfrm>
            <a:off x="5369378" y="-28147"/>
            <a:ext cx="5298622" cy="6886147"/>
          </a:xfrm>
          <a:prstGeom prst="rect">
            <a:avLst/>
          </a:prstGeom>
        </p:spPr>
      </p:pic>
    </p:spTree>
    <p:extLst>
      <p:ext uri="{BB962C8B-B14F-4D97-AF65-F5344CB8AC3E}">
        <p14:creationId xmlns:p14="http://schemas.microsoft.com/office/powerpoint/2010/main" val="31151493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610FD2F-2819-BAE9-4747-E9BD5724F375}"/>
              </a:ext>
            </a:extLst>
          </p:cNvPr>
          <p:cNvSpPr txBox="1"/>
          <p:nvPr/>
        </p:nvSpPr>
        <p:spPr>
          <a:xfrm>
            <a:off x="1953646" y="215385"/>
            <a:ext cx="6322218" cy="954107"/>
          </a:xfrm>
          <a:prstGeom prst="rect">
            <a:avLst/>
          </a:prstGeom>
          <a:noFill/>
        </p:spPr>
        <p:txBody>
          <a:bodyPr wrap="square">
            <a:spAutoFit/>
          </a:bodyPr>
          <a:lstStyle/>
          <a:p>
            <a:pPr algn="ctr"/>
            <a:r>
              <a:rPr lang="en-US" sz="2800" b="1" dirty="0"/>
              <a:t>Biblical Narrative </a:t>
            </a:r>
            <a:r>
              <a:rPr lang="en-US" sz="2800" dirty="0"/>
              <a:t>connected to </a:t>
            </a:r>
            <a:r>
              <a:rPr lang="en-US" sz="2800" b="1" dirty="0"/>
              <a:t>People who obeyed God (by faith)</a:t>
            </a:r>
            <a:endParaRPr lang="en-US" sz="2800" dirty="0"/>
          </a:p>
        </p:txBody>
      </p:sp>
      <p:sp>
        <p:nvSpPr>
          <p:cNvPr id="10" name="TextBox 9">
            <a:extLst>
              <a:ext uri="{FF2B5EF4-FFF2-40B4-BE49-F238E27FC236}">
                <a16:creationId xmlns:a16="http://schemas.microsoft.com/office/drawing/2014/main" id="{4D5D3748-D351-9B17-67D7-854D7C600F43}"/>
              </a:ext>
            </a:extLst>
          </p:cNvPr>
          <p:cNvSpPr txBox="1"/>
          <p:nvPr/>
        </p:nvSpPr>
        <p:spPr>
          <a:xfrm>
            <a:off x="3904401" y="1732275"/>
            <a:ext cx="3750467" cy="4770537"/>
          </a:xfrm>
          <a:prstGeom prst="rect">
            <a:avLst/>
          </a:prstGeom>
          <a:noFill/>
        </p:spPr>
        <p:txBody>
          <a:bodyPr wrap="square">
            <a:spAutoFit/>
          </a:bodyPr>
          <a:lstStyle/>
          <a:p>
            <a:pPr algn="ctr"/>
            <a:r>
              <a:rPr lang="en-US" sz="3200" b="1" dirty="0"/>
              <a:t>Eli </a:t>
            </a:r>
            <a:r>
              <a:rPr lang="en-US" sz="3200" dirty="0"/>
              <a:t>vs. </a:t>
            </a:r>
            <a:r>
              <a:rPr lang="en-US" sz="3200" b="1" dirty="0"/>
              <a:t>Samuel </a:t>
            </a:r>
          </a:p>
          <a:p>
            <a:pPr algn="ctr"/>
            <a:r>
              <a:rPr lang="en-US" sz="2400" b="1" dirty="0"/>
              <a:t>1 Sam 2:35</a:t>
            </a:r>
            <a:endParaRPr lang="en-US" sz="2000" b="1" dirty="0"/>
          </a:p>
          <a:p>
            <a:pPr algn="ctr"/>
            <a:endParaRPr lang="en-US" sz="3200" b="1" dirty="0">
              <a:solidFill>
                <a:schemeClr val="accent1">
                  <a:lumMod val="50000"/>
                </a:schemeClr>
              </a:solidFill>
            </a:endParaRPr>
          </a:p>
          <a:p>
            <a:pPr algn="ctr"/>
            <a:r>
              <a:rPr lang="en-US" sz="3200" b="1" dirty="0">
                <a:solidFill>
                  <a:schemeClr val="accent1">
                    <a:lumMod val="50000"/>
                  </a:schemeClr>
                </a:solidFill>
              </a:rPr>
              <a:t>Saul </a:t>
            </a:r>
            <a:r>
              <a:rPr lang="en-US" sz="3200" dirty="0">
                <a:solidFill>
                  <a:schemeClr val="accent1">
                    <a:lumMod val="50000"/>
                  </a:schemeClr>
                </a:solidFill>
              </a:rPr>
              <a:t>vs. </a:t>
            </a:r>
            <a:r>
              <a:rPr lang="en-US" sz="3200" b="1" dirty="0">
                <a:solidFill>
                  <a:schemeClr val="accent1">
                    <a:lumMod val="50000"/>
                  </a:schemeClr>
                </a:solidFill>
              </a:rPr>
              <a:t>Jonathan </a:t>
            </a:r>
          </a:p>
          <a:p>
            <a:pPr algn="ctr"/>
            <a:r>
              <a:rPr lang="en-US" sz="2400" b="1" dirty="0"/>
              <a:t>1 Sam 13:3,14:6</a:t>
            </a:r>
            <a:endParaRPr lang="en-US" sz="2000" b="1" dirty="0"/>
          </a:p>
          <a:p>
            <a:pPr algn="ctr"/>
            <a:endParaRPr lang="en-US" sz="3200" b="1" dirty="0"/>
          </a:p>
          <a:p>
            <a:pPr algn="ctr"/>
            <a:endParaRPr lang="en-US" sz="3200" b="1" dirty="0"/>
          </a:p>
          <a:p>
            <a:pPr algn="ctr"/>
            <a:r>
              <a:rPr lang="en-US" sz="3200" b="1" dirty="0"/>
              <a:t>Saul </a:t>
            </a:r>
            <a:r>
              <a:rPr lang="en-US" sz="3200" dirty="0"/>
              <a:t>vs. </a:t>
            </a:r>
            <a:r>
              <a:rPr lang="en-US" sz="3200" b="1" dirty="0"/>
              <a:t>David</a:t>
            </a:r>
            <a:endParaRPr lang="en-US" sz="3200" dirty="0"/>
          </a:p>
          <a:p>
            <a:pPr algn="ctr"/>
            <a:r>
              <a:rPr lang="en-US" sz="2400" b="1" dirty="0"/>
              <a:t>1 Sam 13:14</a:t>
            </a:r>
            <a:endParaRPr lang="en-US" sz="2000" b="1" dirty="0"/>
          </a:p>
          <a:p>
            <a:pPr algn="ctr"/>
            <a:endParaRPr lang="en-US" sz="3200" dirty="0"/>
          </a:p>
        </p:txBody>
      </p:sp>
      <p:sp>
        <p:nvSpPr>
          <p:cNvPr id="15" name="TextBox 14">
            <a:extLst>
              <a:ext uri="{FF2B5EF4-FFF2-40B4-BE49-F238E27FC236}">
                <a16:creationId xmlns:a16="http://schemas.microsoft.com/office/drawing/2014/main" id="{4587F8CA-421F-8ACD-C0A0-4409043FA738}"/>
              </a:ext>
            </a:extLst>
          </p:cNvPr>
          <p:cNvSpPr txBox="1"/>
          <p:nvPr/>
        </p:nvSpPr>
        <p:spPr>
          <a:xfrm>
            <a:off x="7455353" y="1632682"/>
            <a:ext cx="1567543" cy="1077218"/>
          </a:xfrm>
          <a:prstGeom prst="rect">
            <a:avLst/>
          </a:prstGeom>
          <a:noFill/>
        </p:spPr>
        <p:txBody>
          <a:bodyPr wrap="square">
            <a:spAutoFit/>
          </a:bodyPr>
          <a:lstStyle/>
          <a:p>
            <a:pPr algn="ctr"/>
            <a:r>
              <a:rPr lang="en-US" sz="3200" b="1" dirty="0"/>
              <a:t>Faithful Priest</a:t>
            </a:r>
            <a:endParaRPr lang="en-US" sz="3200" dirty="0"/>
          </a:p>
        </p:txBody>
      </p:sp>
      <p:sp>
        <p:nvSpPr>
          <p:cNvPr id="18" name="TextBox 17">
            <a:extLst>
              <a:ext uri="{FF2B5EF4-FFF2-40B4-BE49-F238E27FC236}">
                <a16:creationId xmlns:a16="http://schemas.microsoft.com/office/drawing/2014/main" id="{BEA58DD1-66AF-447C-8DB4-B06A0078335E}"/>
              </a:ext>
            </a:extLst>
          </p:cNvPr>
          <p:cNvSpPr txBox="1"/>
          <p:nvPr/>
        </p:nvSpPr>
        <p:spPr>
          <a:xfrm>
            <a:off x="7639050" y="3084978"/>
            <a:ext cx="2032909" cy="1384995"/>
          </a:xfrm>
          <a:prstGeom prst="rect">
            <a:avLst/>
          </a:prstGeom>
          <a:noFill/>
        </p:spPr>
        <p:txBody>
          <a:bodyPr wrap="square">
            <a:spAutoFit/>
          </a:bodyPr>
          <a:lstStyle/>
          <a:p>
            <a:pPr algn="ctr"/>
            <a:r>
              <a:rPr lang="en-US" sz="2800" b="1" dirty="0">
                <a:solidFill>
                  <a:schemeClr val="accent1">
                    <a:lumMod val="50000"/>
                  </a:schemeClr>
                </a:solidFill>
              </a:rPr>
              <a:t>Obedient &amp; Courageous Son</a:t>
            </a:r>
            <a:endParaRPr lang="en-US" sz="2800" dirty="0">
              <a:solidFill>
                <a:schemeClr val="accent1">
                  <a:lumMod val="50000"/>
                </a:schemeClr>
              </a:solidFill>
            </a:endParaRPr>
          </a:p>
        </p:txBody>
      </p:sp>
      <p:sp>
        <p:nvSpPr>
          <p:cNvPr id="19" name="Oval 18">
            <a:extLst>
              <a:ext uri="{FF2B5EF4-FFF2-40B4-BE49-F238E27FC236}">
                <a16:creationId xmlns:a16="http://schemas.microsoft.com/office/drawing/2014/main" id="{55B0DC24-A6E9-4B45-C334-27DDD22A8B91}"/>
              </a:ext>
            </a:extLst>
          </p:cNvPr>
          <p:cNvSpPr/>
          <p:nvPr/>
        </p:nvSpPr>
        <p:spPr>
          <a:xfrm>
            <a:off x="7483929" y="2864419"/>
            <a:ext cx="2416628" cy="1732075"/>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0B36B1CA-BAA0-54A1-8C63-0FBF08192927}"/>
              </a:ext>
            </a:extLst>
          </p:cNvPr>
          <p:cNvSpPr txBox="1"/>
          <p:nvPr/>
        </p:nvSpPr>
        <p:spPr>
          <a:xfrm>
            <a:off x="1733212" y="3553881"/>
            <a:ext cx="2416628" cy="954107"/>
          </a:xfrm>
          <a:prstGeom prst="rect">
            <a:avLst/>
          </a:prstGeom>
          <a:noFill/>
        </p:spPr>
        <p:txBody>
          <a:bodyPr wrap="square">
            <a:spAutoFit/>
          </a:bodyPr>
          <a:lstStyle/>
          <a:p>
            <a:pPr algn="ctr"/>
            <a:r>
              <a:rPr lang="en-US" sz="2800" b="1" dirty="0">
                <a:solidFill>
                  <a:schemeClr val="accent1">
                    <a:lumMod val="50000"/>
                  </a:schemeClr>
                </a:solidFill>
              </a:rPr>
              <a:t>Disobedient &amp; Cowardly King</a:t>
            </a:r>
            <a:endParaRPr lang="en-US" sz="2800" dirty="0">
              <a:solidFill>
                <a:schemeClr val="accent1">
                  <a:lumMod val="50000"/>
                </a:schemeClr>
              </a:solidFill>
            </a:endParaRPr>
          </a:p>
        </p:txBody>
      </p:sp>
      <p:sp>
        <p:nvSpPr>
          <p:cNvPr id="21" name="Oval 20">
            <a:extLst>
              <a:ext uri="{FF2B5EF4-FFF2-40B4-BE49-F238E27FC236}">
                <a16:creationId xmlns:a16="http://schemas.microsoft.com/office/drawing/2014/main" id="{A0ECE7DA-2CE4-94E8-7F39-B95E327B42AA}"/>
              </a:ext>
            </a:extLst>
          </p:cNvPr>
          <p:cNvSpPr/>
          <p:nvPr/>
        </p:nvSpPr>
        <p:spPr>
          <a:xfrm>
            <a:off x="1687287" y="3201006"/>
            <a:ext cx="2552361" cy="1677786"/>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a:extLst>
              <a:ext uri="{FF2B5EF4-FFF2-40B4-BE49-F238E27FC236}">
                <a16:creationId xmlns:a16="http://schemas.microsoft.com/office/drawing/2014/main" id="{98538006-8A75-C31F-046B-CDF95865D1E1}"/>
              </a:ext>
            </a:extLst>
          </p:cNvPr>
          <p:cNvSpPr/>
          <p:nvPr/>
        </p:nvSpPr>
        <p:spPr>
          <a:xfrm>
            <a:off x="6945086" y="778167"/>
            <a:ext cx="2588076" cy="1891510"/>
          </a:xfrm>
          <a:prstGeom prst="triangle">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Isosceles Triangle 22">
            <a:extLst>
              <a:ext uri="{FF2B5EF4-FFF2-40B4-BE49-F238E27FC236}">
                <a16:creationId xmlns:a16="http://schemas.microsoft.com/office/drawing/2014/main" id="{AFF35B1F-3BE8-DA60-9667-A097117F759C}"/>
              </a:ext>
            </a:extLst>
          </p:cNvPr>
          <p:cNvSpPr/>
          <p:nvPr/>
        </p:nvSpPr>
        <p:spPr>
          <a:xfrm rot="10800000">
            <a:off x="1824547" y="1251741"/>
            <a:ext cx="2550832" cy="1891511"/>
          </a:xfrm>
          <a:prstGeom prst="triangle">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08875521-AFAD-4C7C-62FB-3F050283E326}"/>
              </a:ext>
            </a:extLst>
          </p:cNvPr>
          <p:cNvSpPr txBox="1"/>
          <p:nvPr/>
        </p:nvSpPr>
        <p:spPr>
          <a:xfrm>
            <a:off x="1994469" y="1300724"/>
            <a:ext cx="2245178" cy="1077218"/>
          </a:xfrm>
          <a:prstGeom prst="rect">
            <a:avLst/>
          </a:prstGeom>
          <a:noFill/>
        </p:spPr>
        <p:txBody>
          <a:bodyPr wrap="square">
            <a:spAutoFit/>
          </a:bodyPr>
          <a:lstStyle/>
          <a:p>
            <a:pPr algn="ctr"/>
            <a:r>
              <a:rPr lang="en-US" sz="3200" b="1" dirty="0"/>
              <a:t>Unfaithful</a:t>
            </a:r>
          </a:p>
          <a:p>
            <a:pPr algn="ctr"/>
            <a:r>
              <a:rPr lang="en-US" sz="3200" b="1" dirty="0"/>
              <a:t> Priest</a:t>
            </a:r>
            <a:endParaRPr lang="en-US" sz="3200" dirty="0"/>
          </a:p>
        </p:txBody>
      </p:sp>
      <p:sp>
        <p:nvSpPr>
          <p:cNvPr id="26" name="Hexagon 25">
            <a:extLst>
              <a:ext uri="{FF2B5EF4-FFF2-40B4-BE49-F238E27FC236}">
                <a16:creationId xmlns:a16="http://schemas.microsoft.com/office/drawing/2014/main" id="{C1461639-D62A-E24E-92CF-5B859C6A7D29}"/>
              </a:ext>
            </a:extLst>
          </p:cNvPr>
          <p:cNvSpPr/>
          <p:nvPr/>
        </p:nvSpPr>
        <p:spPr>
          <a:xfrm>
            <a:off x="7279822" y="4690532"/>
            <a:ext cx="2253341" cy="1846699"/>
          </a:xfrm>
          <a:prstGeom prst="hexagon">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eart 26">
            <a:extLst>
              <a:ext uri="{FF2B5EF4-FFF2-40B4-BE49-F238E27FC236}">
                <a16:creationId xmlns:a16="http://schemas.microsoft.com/office/drawing/2014/main" id="{629DCE42-316A-CC3A-6FBF-6A7A84CBD32D}"/>
              </a:ext>
            </a:extLst>
          </p:cNvPr>
          <p:cNvSpPr/>
          <p:nvPr/>
        </p:nvSpPr>
        <p:spPr>
          <a:xfrm>
            <a:off x="8888186" y="5618551"/>
            <a:ext cx="485776" cy="432708"/>
          </a:xfrm>
          <a:prstGeom prst="heart">
            <a:avLst/>
          </a:prstGeom>
          <a:solidFill>
            <a:srgbClr val="FF000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600844C4-1B5E-F606-F16B-D43ABD5FC8B3}"/>
              </a:ext>
            </a:extLst>
          </p:cNvPr>
          <p:cNvSpPr txBox="1"/>
          <p:nvPr/>
        </p:nvSpPr>
        <p:spPr>
          <a:xfrm>
            <a:off x="7329699" y="5002615"/>
            <a:ext cx="2116848" cy="1077218"/>
          </a:xfrm>
          <a:prstGeom prst="rect">
            <a:avLst/>
          </a:prstGeom>
          <a:noFill/>
        </p:spPr>
        <p:txBody>
          <a:bodyPr wrap="square">
            <a:spAutoFit/>
          </a:bodyPr>
          <a:lstStyle/>
          <a:p>
            <a:pPr algn="ctr"/>
            <a:r>
              <a:rPr lang="en-US" sz="3200" b="1" dirty="0"/>
              <a:t>Man after God’s</a:t>
            </a:r>
            <a:endParaRPr lang="en-US" sz="3200" dirty="0"/>
          </a:p>
        </p:txBody>
      </p:sp>
      <p:sp>
        <p:nvSpPr>
          <p:cNvPr id="29" name="Hexagon 28">
            <a:extLst>
              <a:ext uri="{FF2B5EF4-FFF2-40B4-BE49-F238E27FC236}">
                <a16:creationId xmlns:a16="http://schemas.microsoft.com/office/drawing/2014/main" id="{DD8FF07B-298C-3242-6DBC-68BADE58E430}"/>
              </a:ext>
            </a:extLst>
          </p:cNvPr>
          <p:cNvSpPr/>
          <p:nvPr/>
        </p:nvSpPr>
        <p:spPr>
          <a:xfrm>
            <a:off x="2296886" y="4911556"/>
            <a:ext cx="2253341" cy="1846699"/>
          </a:xfrm>
          <a:prstGeom prst="hexagon">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C7169A71-F3FF-A189-0143-971F106C1BE9}"/>
              </a:ext>
            </a:extLst>
          </p:cNvPr>
          <p:cNvSpPr txBox="1"/>
          <p:nvPr/>
        </p:nvSpPr>
        <p:spPr>
          <a:xfrm>
            <a:off x="2383500" y="4902966"/>
            <a:ext cx="2116848" cy="1077218"/>
          </a:xfrm>
          <a:prstGeom prst="rect">
            <a:avLst/>
          </a:prstGeom>
          <a:noFill/>
        </p:spPr>
        <p:txBody>
          <a:bodyPr wrap="square">
            <a:spAutoFit/>
          </a:bodyPr>
          <a:lstStyle/>
          <a:p>
            <a:pPr algn="ctr"/>
            <a:r>
              <a:rPr lang="en-US" sz="3200" b="1" dirty="0"/>
              <a:t>Jealous </a:t>
            </a:r>
          </a:p>
          <a:p>
            <a:pPr algn="ctr"/>
            <a:r>
              <a:rPr lang="en-US" sz="3200" b="1" dirty="0"/>
              <a:t>Man </a:t>
            </a:r>
            <a:endParaRPr lang="en-US" sz="3200" dirty="0"/>
          </a:p>
        </p:txBody>
      </p:sp>
      <p:sp>
        <p:nvSpPr>
          <p:cNvPr id="31" name="Heart 30">
            <a:extLst>
              <a:ext uri="{FF2B5EF4-FFF2-40B4-BE49-F238E27FC236}">
                <a16:creationId xmlns:a16="http://schemas.microsoft.com/office/drawing/2014/main" id="{D8A78AE6-1EE9-CFC1-C174-34F08222A96F}"/>
              </a:ext>
            </a:extLst>
          </p:cNvPr>
          <p:cNvSpPr/>
          <p:nvPr/>
        </p:nvSpPr>
        <p:spPr>
          <a:xfrm>
            <a:off x="3259424" y="5936511"/>
            <a:ext cx="485776" cy="432708"/>
          </a:xfrm>
          <a:prstGeom prst="hear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67496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0A8681DA-A52C-E48B-3337-9938C5DF6832}"/>
              </a:ext>
            </a:extLst>
          </p:cNvPr>
          <p:cNvCxnSpPr>
            <a:cxnSpLocks/>
          </p:cNvCxnSpPr>
          <p:nvPr/>
        </p:nvCxnSpPr>
        <p:spPr>
          <a:xfrm>
            <a:off x="38100" y="1372525"/>
            <a:ext cx="12153900" cy="0"/>
          </a:xfrm>
          <a:prstGeom prst="line">
            <a:avLst/>
          </a:prstGeom>
          <a:ln w="47625"/>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FC59D394-C69B-081D-EB5B-DA3DDA0D5D70}"/>
              </a:ext>
            </a:extLst>
          </p:cNvPr>
          <p:cNvSpPr txBox="1"/>
          <p:nvPr/>
        </p:nvSpPr>
        <p:spPr>
          <a:xfrm>
            <a:off x="4300537" y="180975"/>
            <a:ext cx="3629025" cy="646331"/>
          </a:xfrm>
          <a:prstGeom prst="rect">
            <a:avLst/>
          </a:prstGeom>
          <a:noFill/>
        </p:spPr>
        <p:txBody>
          <a:bodyPr wrap="square" rtlCol="0">
            <a:spAutoFit/>
          </a:bodyPr>
          <a:lstStyle/>
          <a:p>
            <a:r>
              <a:rPr lang="en-US" sz="3600" dirty="0"/>
              <a:t>Solomon Timeline</a:t>
            </a:r>
          </a:p>
        </p:txBody>
      </p:sp>
      <p:sp>
        <p:nvSpPr>
          <p:cNvPr id="9" name="Oval 8">
            <a:extLst>
              <a:ext uri="{FF2B5EF4-FFF2-40B4-BE49-F238E27FC236}">
                <a16:creationId xmlns:a16="http://schemas.microsoft.com/office/drawing/2014/main" id="{5D2877B0-171C-D809-73C8-356996E8A254}"/>
              </a:ext>
            </a:extLst>
          </p:cNvPr>
          <p:cNvSpPr/>
          <p:nvPr/>
        </p:nvSpPr>
        <p:spPr>
          <a:xfrm>
            <a:off x="1543050" y="1247775"/>
            <a:ext cx="247650" cy="2476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865B8BD0-BD1B-9DCC-7AC6-81A8582A4514}"/>
              </a:ext>
            </a:extLst>
          </p:cNvPr>
          <p:cNvSpPr txBox="1"/>
          <p:nvPr/>
        </p:nvSpPr>
        <p:spPr>
          <a:xfrm>
            <a:off x="1119187" y="816068"/>
            <a:ext cx="1095375" cy="369332"/>
          </a:xfrm>
          <a:prstGeom prst="rect">
            <a:avLst/>
          </a:prstGeom>
          <a:noFill/>
        </p:spPr>
        <p:txBody>
          <a:bodyPr wrap="square" rtlCol="0">
            <a:spAutoFit/>
          </a:bodyPr>
          <a:lstStyle/>
          <a:p>
            <a:r>
              <a:rPr lang="en-US" dirty="0"/>
              <a:t>1,000 BC</a:t>
            </a:r>
          </a:p>
        </p:txBody>
      </p:sp>
      <p:sp>
        <p:nvSpPr>
          <p:cNvPr id="11" name="Oval 10">
            <a:extLst>
              <a:ext uri="{FF2B5EF4-FFF2-40B4-BE49-F238E27FC236}">
                <a16:creationId xmlns:a16="http://schemas.microsoft.com/office/drawing/2014/main" id="{485CFDBB-93D0-ADB2-7974-E1F841382E60}"/>
              </a:ext>
            </a:extLst>
          </p:cNvPr>
          <p:cNvSpPr/>
          <p:nvPr/>
        </p:nvSpPr>
        <p:spPr>
          <a:xfrm>
            <a:off x="3219450" y="1247775"/>
            <a:ext cx="247650" cy="2476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11042F2F-363F-D793-3C36-C27928CB0C1A}"/>
              </a:ext>
            </a:extLst>
          </p:cNvPr>
          <p:cNvSpPr txBox="1"/>
          <p:nvPr/>
        </p:nvSpPr>
        <p:spPr>
          <a:xfrm>
            <a:off x="2906314" y="841131"/>
            <a:ext cx="1095375" cy="369332"/>
          </a:xfrm>
          <a:prstGeom prst="rect">
            <a:avLst/>
          </a:prstGeom>
          <a:noFill/>
        </p:spPr>
        <p:txBody>
          <a:bodyPr wrap="square" rtlCol="0">
            <a:spAutoFit/>
          </a:bodyPr>
          <a:lstStyle/>
          <a:p>
            <a:r>
              <a:rPr lang="en-US" dirty="0"/>
              <a:t>975 BC</a:t>
            </a:r>
          </a:p>
        </p:txBody>
      </p:sp>
      <p:sp>
        <p:nvSpPr>
          <p:cNvPr id="13" name="Oval 12">
            <a:extLst>
              <a:ext uri="{FF2B5EF4-FFF2-40B4-BE49-F238E27FC236}">
                <a16:creationId xmlns:a16="http://schemas.microsoft.com/office/drawing/2014/main" id="{62723B16-3C72-61D8-56D3-E73824967187}"/>
              </a:ext>
            </a:extLst>
          </p:cNvPr>
          <p:cNvSpPr/>
          <p:nvPr/>
        </p:nvSpPr>
        <p:spPr>
          <a:xfrm>
            <a:off x="4938712" y="1259013"/>
            <a:ext cx="247650" cy="2476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A0F363B8-94C7-ED75-FD21-2856743C278D}"/>
              </a:ext>
            </a:extLst>
          </p:cNvPr>
          <p:cNvSpPr txBox="1"/>
          <p:nvPr/>
        </p:nvSpPr>
        <p:spPr>
          <a:xfrm>
            <a:off x="4514849" y="827306"/>
            <a:ext cx="1095375" cy="369332"/>
          </a:xfrm>
          <a:prstGeom prst="rect">
            <a:avLst/>
          </a:prstGeom>
          <a:noFill/>
        </p:spPr>
        <p:txBody>
          <a:bodyPr wrap="square" rtlCol="0">
            <a:spAutoFit/>
          </a:bodyPr>
          <a:lstStyle/>
          <a:p>
            <a:r>
              <a:rPr lang="en-US" dirty="0"/>
              <a:t>950 BC</a:t>
            </a:r>
          </a:p>
        </p:txBody>
      </p:sp>
      <p:sp>
        <p:nvSpPr>
          <p:cNvPr id="15" name="Oval 14">
            <a:extLst>
              <a:ext uri="{FF2B5EF4-FFF2-40B4-BE49-F238E27FC236}">
                <a16:creationId xmlns:a16="http://schemas.microsoft.com/office/drawing/2014/main" id="{03F056D0-421F-67E8-1A9E-D4EBDD798AC0}"/>
              </a:ext>
            </a:extLst>
          </p:cNvPr>
          <p:cNvSpPr/>
          <p:nvPr/>
        </p:nvSpPr>
        <p:spPr>
          <a:xfrm>
            <a:off x="6607968" y="1259013"/>
            <a:ext cx="247650" cy="2476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C1B05686-1798-822D-6D25-8F2C0B75EDA9}"/>
              </a:ext>
            </a:extLst>
          </p:cNvPr>
          <p:cNvSpPr txBox="1"/>
          <p:nvPr/>
        </p:nvSpPr>
        <p:spPr>
          <a:xfrm>
            <a:off x="6298405" y="827306"/>
            <a:ext cx="1095375" cy="369332"/>
          </a:xfrm>
          <a:prstGeom prst="rect">
            <a:avLst/>
          </a:prstGeom>
          <a:noFill/>
        </p:spPr>
        <p:txBody>
          <a:bodyPr wrap="square" rtlCol="0">
            <a:spAutoFit/>
          </a:bodyPr>
          <a:lstStyle/>
          <a:p>
            <a:r>
              <a:rPr lang="en-US" dirty="0"/>
              <a:t>925 BC</a:t>
            </a:r>
          </a:p>
        </p:txBody>
      </p:sp>
      <p:cxnSp>
        <p:nvCxnSpPr>
          <p:cNvPr id="22" name="Straight Connector 21">
            <a:extLst>
              <a:ext uri="{FF2B5EF4-FFF2-40B4-BE49-F238E27FC236}">
                <a16:creationId xmlns:a16="http://schemas.microsoft.com/office/drawing/2014/main" id="{3599ECAE-CB85-401D-42C5-6240F948262D}"/>
              </a:ext>
            </a:extLst>
          </p:cNvPr>
          <p:cNvCxnSpPr>
            <a:cxnSpLocks/>
            <a:stCxn id="9" idx="4"/>
          </p:cNvCxnSpPr>
          <p:nvPr/>
        </p:nvCxnSpPr>
        <p:spPr>
          <a:xfrm>
            <a:off x="1666875" y="1495425"/>
            <a:ext cx="16669" cy="5362575"/>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D129FBE-BB69-93A9-F5B6-1929B5E95674}"/>
              </a:ext>
            </a:extLst>
          </p:cNvPr>
          <p:cNvCxnSpPr>
            <a:cxnSpLocks/>
          </p:cNvCxnSpPr>
          <p:nvPr/>
        </p:nvCxnSpPr>
        <p:spPr>
          <a:xfrm>
            <a:off x="3333750" y="1486038"/>
            <a:ext cx="16669" cy="5362575"/>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025F45F-72A1-7E4C-11DA-17A1D2F4D4EF}"/>
              </a:ext>
            </a:extLst>
          </p:cNvPr>
          <p:cNvCxnSpPr>
            <a:cxnSpLocks/>
          </p:cNvCxnSpPr>
          <p:nvPr/>
        </p:nvCxnSpPr>
        <p:spPr>
          <a:xfrm>
            <a:off x="5056583" y="1504812"/>
            <a:ext cx="16669" cy="5362575"/>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850C182-3010-A361-4F0B-89DA695D9ACF}"/>
              </a:ext>
            </a:extLst>
          </p:cNvPr>
          <p:cNvCxnSpPr>
            <a:cxnSpLocks/>
          </p:cNvCxnSpPr>
          <p:nvPr/>
        </p:nvCxnSpPr>
        <p:spPr>
          <a:xfrm>
            <a:off x="6723458" y="1495425"/>
            <a:ext cx="16669" cy="5362575"/>
          </a:xfrm>
          <a:prstGeom prst="line">
            <a:avLst/>
          </a:prstGeom>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F10FDDC0-516E-DA92-FEEE-52A1DA1B26D7}"/>
              </a:ext>
            </a:extLst>
          </p:cNvPr>
          <p:cNvSpPr/>
          <p:nvPr/>
        </p:nvSpPr>
        <p:spPr>
          <a:xfrm>
            <a:off x="8231982" y="1229001"/>
            <a:ext cx="247650" cy="2476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066D6BED-1CFC-6D96-A5B8-54FDCDD50AF5}"/>
              </a:ext>
            </a:extLst>
          </p:cNvPr>
          <p:cNvSpPr txBox="1"/>
          <p:nvPr/>
        </p:nvSpPr>
        <p:spPr>
          <a:xfrm>
            <a:off x="7918846" y="822357"/>
            <a:ext cx="1095375" cy="369332"/>
          </a:xfrm>
          <a:prstGeom prst="rect">
            <a:avLst/>
          </a:prstGeom>
          <a:noFill/>
        </p:spPr>
        <p:txBody>
          <a:bodyPr wrap="square" rtlCol="0">
            <a:spAutoFit/>
          </a:bodyPr>
          <a:lstStyle/>
          <a:p>
            <a:r>
              <a:rPr lang="en-US" dirty="0"/>
              <a:t>900 BC</a:t>
            </a:r>
          </a:p>
        </p:txBody>
      </p:sp>
      <p:sp>
        <p:nvSpPr>
          <p:cNvPr id="30" name="Oval 29">
            <a:extLst>
              <a:ext uri="{FF2B5EF4-FFF2-40B4-BE49-F238E27FC236}">
                <a16:creationId xmlns:a16="http://schemas.microsoft.com/office/drawing/2014/main" id="{CAE4D251-F4EE-97DD-DC64-B81A8ECA23D1}"/>
              </a:ext>
            </a:extLst>
          </p:cNvPr>
          <p:cNvSpPr/>
          <p:nvPr/>
        </p:nvSpPr>
        <p:spPr>
          <a:xfrm>
            <a:off x="9951244" y="1240239"/>
            <a:ext cx="247650" cy="2476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13C4536A-7425-DCCB-9614-12C94CD6E9BB}"/>
              </a:ext>
            </a:extLst>
          </p:cNvPr>
          <p:cNvSpPr txBox="1"/>
          <p:nvPr/>
        </p:nvSpPr>
        <p:spPr>
          <a:xfrm>
            <a:off x="9527381" y="808532"/>
            <a:ext cx="1095375" cy="369332"/>
          </a:xfrm>
          <a:prstGeom prst="rect">
            <a:avLst/>
          </a:prstGeom>
          <a:noFill/>
        </p:spPr>
        <p:txBody>
          <a:bodyPr wrap="square" rtlCol="0">
            <a:spAutoFit/>
          </a:bodyPr>
          <a:lstStyle/>
          <a:p>
            <a:r>
              <a:rPr lang="en-US" dirty="0"/>
              <a:t>850 BC</a:t>
            </a:r>
          </a:p>
        </p:txBody>
      </p:sp>
      <p:cxnSp>
        <p:nvCxnSpPr>
          <p:cNvPr id="34" name="Straight Connector 33">
            <a:extLst>
              <a:ext uri="{FF2B5EF4-FFF2-40B4-BE49-F238E27FC236}">
                <a16:creationId xmlns:a16="http://schemas.microsoft.com/office/drawing/2014/main" id="{F2219A9C-6D63-FEAC-49BF-BEDD051441AD}"/>
              </a:ext>
            </a:extLst>
          </p:cNvPr>
          <p:cNvCxnSpPr>
            <a:cxnSpLocks/>
          </p:cNvCxnSpPr>
          <p:nvPr/>
        </p:nvCxnSpPr>
        <p:spPr>
          <a:xfrm>
            <a:off x="8346282" y="1467264"/>
            <a:ext cx="16669" cy="5362575"/>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C51833A-4D90-C5A3-2F9E-B73C425A8C71}"/>
              </a:ext>
            </a:extLst>
          </p:cNvPr>
          <p:cNvCxnSpPr>
            <a:cxnSpLocks/>
          </p:cNvCxnSpPr>
          <p:nvPr/>
        </p:nvCxnSpPr>
        <p:spPr>
          <a:xfrm>
            <a:off x="10069115" y="1486038"/>
            <a:ext cx="16669" cy="5362575"/>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86CD27E-8869-ABA2-F671-FF52A6B266AF}"/>
              </a:ext>
            </a:extLst>
          </p:cNvPr>
          <p:cNvCxnSpPr>
            <a:cxnSpLocks/>
          </p:cNvCxnSpPr>
          <p:nvPr/>
        </p:nvCxnSpPr>
        <p:spPr>
          <a:xfrm>
            <a:off x="0" y="3038475"/>
            <a:ext cx="1219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E921A60-0569-D6AF-F2BB-F995520D26F1}"/>
              </a:ext>
            </a:extLst>
          </p:cNvPr>
          <p:cNvCxnSpPr>
            <a:cxnSpLocks/>
          </p:cNvCxnSpPr>
          <p:nvPr/>
        </p:nvCxnSpPr>
        <p:spPr>
          <a:xfrm>
            <a:off x="12700" y="3787775"/>
            <a:ext cx="1219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A56A4E53-8E46-157D-00D2-DE68BD64E124}"/>
              </a:ext>
            </a:extLst>
          </p:cNvPr>
          <p:cNvCxnSpPr>
            <a:cxnSpLocks/>
          </p:cNvCxnSpPr>
          <p:nvPr/>
        </p:nvCxnSpPr>
        <p:spPr>
          <a:xfrm>
            <a:off x="19049" y="4537075"/>
            <a:ext cx="1219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0D48CED2-BE59-465B-C22B-455E6CB5C419}"/>
              </a:ext>
            </a:extLst>
          </p:cNvPr>
          <p:cNvCxnSpPr>
            <a:cxnSpLocks/>
          </p:cNvCxnSpPr>
          <p:nvPr/>
        </p:nvCxnSpPr>
        <p:spPr>
          <a:xfrm>
            <a:off x="6350" y="5286375"/>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AB9EBF5A-4BD1-49F6-FCF5-C7008D2C2403}"/>
              </a:ext>
            </a:extLst>
          </p:cNvPr>
          <p:cNvSpPr txBox="1"/>
          <p:nvPr/>
        </p:nvSpPr>
        <p:spPr>
          <a:xfrm>
            <a:off x="1933573" y="2155402"/>
            <a:ext cx="1666877" cy="369332"/>
          </a:xfrm>
          <a:prstGeom prst="rect">
            <a:avLst/>
          </a:prstGeom>
          <a:solidFill>
            <a:srgbClr val="00B0F0"/>
          </a:solidFill>
        </p:spPr>
        <p:txBody>
          <a:bodyPr wrap="square" rtlCol="0">
            <a:spAutoFit/>
          </a:bodyPr>
          <a:lstStyle/>
          <a:p>
            <a:pPr algn="ctr"/>
            <a:r>
              <a:rPr lang="en-US" dirty="0">
                <a:solidFill>
                  <a:schemeClr val="bg1"/>
                </a:solidFill>
              </a:rPr>
              <a:t>Solomon</a:t>
            </a:r>
          </a:p>
        </p:txBody>
      </p:sp>
      <p:sp>
        <p:nvSpPr>
          <p:cNvPr id="45" name="TextBox 44">
            <a:extLst>
              <a:ext uri="{FF2B5EF4-FFF2-40B4-BE49-F238E27FC236}">
                <a16:creationId xmlns:a16="http://schemas.microsoft.com/office/drawing/2014/main" id="{CB44B54F-E512-9E9E-C568-5309D4948CD8}"/>
              </a:ext>
            </a:extLst>
          </p:cNvPr>
          <p:cNvSpPr txBox="1"/>
          <p:nvPr/>
        </p:nvSpPr>
        <p:spPr>
          <a:xfrm>
            <a:off x="325634" y="1651933"/>
            <a:ext cx="3274817" cy="369332"/>
          </a:xfrm>
          <a:prstGeom prst="rect">
            <a:avLst/>
          </a:prstGeom>
          <a:solidFill>
            <a:srgbClr val="00B0F0"/>
          </a:solidFill>
        </p:spPr>
        <p:txBody>
          <a:bodyPr wrap="square" rtlCol="0">
            <a:spAutoFit/>
          </a:bodyPr>
          <a:lstStyle/>
          <a:p>
            <a:pPr algn="ctr"/>
            <a:r>
              <a:rPr lang="en-US" dirty="0">
                <a:solidFill>
                  <a:schemeClr val="bg1"/>
                </a:solidFill>
              </a:rPr>
              <a:t>David</a:t>
            </a:r>
          </a:p>
        </p:txBody>
      </p:sp>
      <p:sp>
        <p:nvSpPr>
          <p:cNvPr id="46" name="TextBox 45">
            <a:extLst>
              <a:ext uri="{FF2B5EF4-FFF2-40B4-BE49-F238E27FC236}">
                <a16:creationId xmlns:a16="http://schemas.microsoft.com/office/drawing/2014/main" id="{241CA273-53C9-841E-F793-1ABDACE3CBD3}"/>
              </a:ext>
            </a:extLst>
          </p:cNvPr>
          <p:cNvSpPr txBox="1"/>
          <p:nvPr/>
        </p:nvSpPr>
        <p:spPr>
          <a:xfrm>
            <a:off x="3600451" y="1660217"/>
            <a:ext cx="854868" cy="369332"/>
          </a:xfrm>
          <a:prstGeom prst="rect">
            <a:avLst/>
          </a:prstGeom>
          <a:noFill/>
        </p:spPr>
        <p:txBody>
          <a:bodyPr wrap="square" rtlCol="0">
            <a:spAutoFit/>
          </a:bodyPr>
          <a:lstStyle/>
          <a:p>
            <a:r>
              <a:rPr lang="en-US" dirty="0"/>
              <a:t>970 BC</a:t>
            </a:r>
          </a:p>
        </p:txBody>
      </p:sp>
      <p:sp>
        <p:nvSpPr>
          <p:cNvPr id="48" name="TextBox 47">
            <a:extLst>
              <a:ext uri="{FF2B5EF4-FFF2-40B4-BE49-F238E27FC236}">
                <a16:creationId xmlns:a16="http://schemas.microsoft.com/office/drawing/2014/main" id="{8721E267-C2B3-FA8B-DDB2-F7B02B1E673A}"/>
              </a:ext>
            </a:extLst>
          </p:cNvPr>
          <p:cNvSpPr txBox="1"/>
          <p:nvPr/>
        </p:nvSpPr>
        <p:spPr>
          <a:xfrm>
            <a:off x="1126329" y="2144164"/>
            <a:ext cx="854868" cy="369332"/>
          </a:xfrm>
          <a:prstGeom prst="rect">
            <a:avLst/>
          </a:prstGeom>
          <a:noFill/>
        </p:spPr>
        <p:txBody>
          <a:bodyPr wrap="square" rtlCol="0">
            <a:spAutoFit/>
          </a:bodyPr>
          <a:lstStyle/>
          <a:p>
            <a:r>
              <a:rPr lang="en-US" dirty="0"/>
              <a:t>990 BC</a:t>
            </a:r>
          </a:p>
        </p:txBody>
      </p:sp>
      <p:sp>
        <p:nvSpPr>
          <p:cNvPr id="49" name="TextBox 48">
            <a:extLst>
              <a:ext uri="{FF2B5EF4-FFF2-40B4-BE49-F238E27FC236}">
                <a16:creationId xmlns:a16="http://schemas.microsoft.com/office/drawing/2014/main" id="{FBAF63C8-9A88-D6B4-8F82-5494D505BBA9}"/>
              </a:ext>
            </a:extLst>
          </p:cNvPr>
          <p:cNvSpPr txBox="1"/>
          <p:nvPr/>
        </p:nvSpPr>
        <p:spPr>
          <a:xfrm>
            <a:off x="6529383" y="2155402"/>
            <a:ext cx="854868" cy="369332"/>
          </a:xfrm>
          <a:prstGeom prst="rect">
            <a:avLst/>
          </a:prstGeom>
          <a:noFill/>
        </p:spPr>
        <p:txBody>
          <a:bodyPr wrap="square" rtlCol="0">
            <a:spAutoFit/>
          </a:bodyPr>
          <a:lstStyle/>
          <a:p>
            <a:r>
              <a:rPr lang="en-US" dirty="0"/>
              <a:t>930 BC</a:t>
            </a:r>
          </a:p>
        </p:txBody>
      </p:sp>
      <p:sp>
        <p:nvSpPr>
          <p:cNvPr id="51" name="TextBox 50">
            <a:extLst>
              <a:ext uri="{FF2B5EF4-FFF2-40B4-BE49-F238E27FC236}">
                <a16:creationId xmlns:a16="http://schemas.microsoft.com/office/drawing/2014/main" id="{ED8A320B-9DBE-9F94-4107-3A1E1C148DD6}"/>
              </a:ext>
            </a:extLst>
          </p:cNvPr>
          <p:cNvSpPr txBox="1"/>
          <p:nvPr/>
        </p:nvSpPr>
        <p:spPr>
          <a:xfrm>
            <a:off x="3587352" y="2155155"/>
            <a:ext cx="2942030" cy="369332"/>
          </a:xfrm>
          <a:prstGeom prst="rect">
            <a:avLst/>
          </a:prstGeom>
          <a:solidFill>
            <a:srgbClr val="00B050"/>
          </a:solidFill>
        </p:spPr>
        <p:txBody>
          <a:bodyPr wrap="square" rtlCol="0">
            <a:spAutoFit/>
          </a:bodyPr>
          <a:lstStyle/>
          <a:p>
            <a:pPr algn="ctr"/>
            <a:r>
              <a:rPr lang="en-US" dirty="0">
                <a:solidFill>
                  <a:schemeClr val="bg1"/>
                </a:solidFill>
              </a:rPr>
              <a:t>Solomon</a:t>
            </a:r>
          </a:p>
        </p:txBody>
      </p:sp>
      <p:sp>
        <p:nvSpPr>
          <p:cNvPr id="52" name="TextBox 51">
            <a:extLst>
              <a:ext uri="{FF2B5EF4-FFF2-40B4-BE49-F238E27FC236}">
                <a16:creationId xmlns:a16="http://schemas.microsoft.com/office/drawing/2014/main" id="{E857E244-5061-A14F-A97A-E27D9A6EA24C}"/>
              </a:ext>
            </a:extLst>
          </p:cNvPr>
          <p:cNvSpPr txBox="1"/>
          <p:nvPr/>
        </p:nvSpPr>
        <p:spPr>
          <a:xfrm>
            <a:off x="142875" y="3171825"/>
            <a:ext cx="983454" cy="369332"/>
          </a:xfrm>
          <a:prstGeom prst="rect">
            <a:avLst/>
          </a:prstGeom>
          <a:noFill/>
        </p:spPr>
        <p:txBody>
          <a:bodyPr wrap="square" rtlCol="0">
            <a:spAutoFit/>
          </a:bodyPr>
          <a:lstStyle/>
          <a:p>
            <a:r>
              <a:rPr lang="en-US" dirty="0"/>
              <a:t>Egypt</a:t>
            </a:r>
          </a:p>
        </p:txBody>
      </p:sp>
      <p:sp>
        <p:nvSpPr>
          <p:cNvPr id="54" name="TextBox 53">
            <a:extLst>
              <a:ext uri="{FF2B5EF4-FFF2-40B4-BE49-F238E27FC236}">
                <a16:creationId xmlns:a16="http://schemas.microsoft.com/office/drawing/2014/main" id="{7CF3FC4B-7452-D3E3-7AB4-0AF834F1C1C1}"/>
              </a:ext>
            </a:extLst>
          </p:cNvPr>
          <p:cNvSpPr txBox="1"/>
          <p:nvPr/>
        </p:nvSpPr>
        <p:spPr>
          <a:xfrm>
            <a:off x="107156" y="3934539"/>
            <a:ext cx="1333495" cy="369332"/>
          </a:xfrm>
          <a:prstGeom prst="rect">
            <a:avLst/>
          </a:prstGeom>
          <a:noFill/>
        </p:spPr>
        <p:txBody>
          <a:bodyPr wrap="square" rtlCol="0">
            <a:spAutoFit/>
          </a:bodyPr>
          <a:lstStyle/>
          <a:p>
            <a:r>
              <a:rPr lang="en-US" dirty="0"/>
              <a:t>Phoenicians</a:t>
            </a:r>
          </a:p>
        </p:txBody>
      </p:sp>
      <p:sp>
        <p:nvSpPr>
          <p:cNvPr id="55" name="TextBox 54">
            <a:extLst>
              <a:ext uri="{FF2B5EF4-FFF2-40B4-BE49-F238E27FC236}">
                <a16:creationId xmlns:a16="http://schemas.microsoft.com/office/drawing/2014/main" id="{A1E1275C-2857-281E-D66C-16BB4C241D3C}"/>
              </a:ext>
            </a:extLst>
          </p:cNvPr>
          <p:cNvSpPr txBox="1"/>
          <p:nvPr/>
        </p:nvSpPr>
        <p:spPr>
          <a:xfrm>
            <a:off x="142875" y="5497973"/>
            <a:ext cx="1333495" cy="369332"/>
          </a:xfrm>
          <a:prstGeom prst="rect">
            <a:avLst/>
          </a:prstGeom>
          <a:noFill/>
        </p:spPr>
        <p:txBody>
          <a:bodyPr wrap="square" rtlCol="0">
            <a:spAutoFit/>
          </a:bodyPr>
          <a:lstStyle/>
          <a:p>
            <a:r>
              <a:rPr lang="en-US" dirty="0"/>
              <a:t>Assyrians</a:t>
            </a:r>
          </a:p>
        </p:txBody>
      </p:sp>
      <p:sp>
        <p:nvSpPr>
          <p:cNvPr id="56" name="TextBox 55">
            <a:extLst>
              <a:ext uri="{FF2B5EF4-FFF2-40B4-BE49-F238E27FC236}">
                <a16:creationId xmlns:a16="http://schemas.microsoft.com/office/drawing/2014/main" id="{E87794F5-4A17-2563-D40A-5B0807BC3F12}"/>
              </a:ext>
            </a:extLst>
          </p:cNvPr>
          <p:cNvSpPr txBox="1"/>
          <p:nvPr/>
        </p:nvSpPr>
        <p:spPr>
          <a:xfrm>
            <a:off x="142875" y="6248091"/>
            <a:ext cx="1333495" cy="369332"/>
          </a:xfrm>
          <a:prstGeom prst="rect">
            <a:avLst/>
          </a:prstGeom>
          <a:noFill/>
        </p:spPr>
        <p:txBody>
          <a:bodyPr wrap="square" rtlCol="0">
            <a:spAutoFit/>
          </a:bodyPr>
          <a:lstStyle/>
          <a:p>
            <a:r>
              <a:rPr lang="en-US" dirty="0"/>
              <a:t>Greeks</a:t>
            </a:r>
          </a:p>
        </p:txBody>
      </p:sp>
      <p:sp>
        <p:nvSpPr>
          <p:cNvPr id="57" name="Oval 56">
            <a:extLst>
              <a:ext uri="{FF2B5EF4-FFF2-40B4-BE49-F238E27FC236}">
                <a16:creationId xmlns:a16="http://schemas.microsoft.com/office/drawing/2014/main" id="{FEC3DE4C-36E3-9184-67AD-453455071A7E}"/>
              </a:ext>
            </a:extLst>
          </p:cNvPr>
          <p:cNvSpPr/>
          <p:nvPr/>
        </p:nvSpPr>
        <p:spPr>
          <a:xfrm>
            <a:off x="3916271" y="2641691"/>
            <a:ext cx="224823" cy="22482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Speech Bubble: Rectangle 57">
            <a:extLst>
              <a:ext uri="{FF2B5EF4-FFF2-40B4-BE49-F238E27FC236}">
                <a16:creationId xmlns:a16="http://schemas.microsoft.com/office/drawing/2014/main" id="{54A49FAE-42C3-651D-40DA-E069DC226EBB}"/>
              </a:ext>
            </a:extLst>
          </p:cNvPr>
          <p:cNvSpPr/>
          <p:nvPr/>
        </p:nvSpPr>
        <p:spPr>
          <a:xfrm>
            <a:off x="4420785" y="2784622"/>
            <a:ext cx="2536032" cy="369331"/>
          </a:xfrm>
          <a:prstGeom prst="wedgeRectCallout">
            <a:avLst>
              <a:gd name="adj1" fmla="val -62875"/>
              <a:gd name="adj2" fmla="val -4211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Temple</a:t>
            </a:r>
            <a:r>
              <a:rPr lang="en-US" dirty="0"/>
              <a:t> </a:t>
            </a:r>
            <a:r>
              <a:rPr lang="en-US" dirty="0">
                <a:solidFill>
                  <a:schemeClr val="tx1"/>
                </a:solidFill>
              </a:rPr>
              <a:t>Built – 960 BC</a:t>
            </a:r>
          </a:p>
        </p:txBody>
      </p:sp>
      <p:sp>
        <p:nvSpPr>
          <p:cNvPr id="59" name="TextBox 58">
            <a:extLst>
              <a:ext uri="{FF2B5EF4-FFF2-40B4-BE49-F238E27FC236}">
                <a16:creationId xmlns:a16="http://schemas.microsoft.com/office/drawing/2014/main" id="{D46ABD0E-A247-9C3A-1F67-A2B913138D1C}"/>
              </a:ext>
            </a:extLst>
          </p:cNvPr>
          <p:cNvSpPr txBox="1"/>
          <p:nvPr/>
        </p:nvSpPr>
        <p:spPr>
          <a:xfrm>
            <a:off x="3121817" y="3268092"/>
            <a:ext cx="1759744" cy="369332"/>
          </a:xfrm>
          <a:prstGeom prst="rect">
            <a:avLst/>
          </a:prstGeom>
          <a:solidFill>
            <a:srgbClr val="FF0000">
              <a:alpha val="60000"/>
            </a:srgbClr>
          </a:solidFill>
        </p:spPr>
        <p:txBody>
          <a:bodyPr wrap="square" rtlCol="0">
            <a:spAutoFit/>
          </a:bodyPr>
          <a:lstStyle/>
          <a:p>
            <a:pPr algn="ctr"/>
            <a:r>
              <a:rPr lang="en-US" dirty="0" err="1">
                <a:solidFill>
                  <a:schemeClr val="bg1"/>
                </a:solidFill>
              </a:rPr>
              <a:t>Siamun</a:t>
            </a:r>
            <a:endParaRPr lang="en-US" dirty="0">
              <a:solidFill>
                <a:schemeClr val="bg1"/>
              </a:solidFill>
            </a:endParaRPr>
          </a:p>
        </p:txBody>
      </p:sp>
      <p:cxnSp>
        <p:nvCxnSpPr>
          <p:cNvPr id="63" name="Straight Connector 62">
            <a:extLst>
              <a:ext uri="{FF2B5EF4-FFF2-40B4-BE49-F238E27FC236}">
                <a16:creationId xmlns:a16="http://schemas.microsoft.com/office/drawing/2014/main" id="{A0E3A9BD-8B80-6791-5A4E-C052278D62E8}"/>
              </a:ext>
            </a:extLst>
          </p:cNvPr>
          <p:cNvCxnSpPr>
            <a:cxnSpLocks/>
          </p:cNvCxnSpPr>
          <p:nvPr/>
        </p:nvCxnSpPr>
        <p:spPr>
          <a:xfrm>
            <a:off x="24211" y="6035675"/>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D91B3111-7007-BB90-B99C-F8FD663B3E12}"/>
              </a:ext>
            </a:extLst>
          </p:cNvPr>
          <p:cNvSpPr txBox="1"/>
          <p:nvPr/>
        </p:nvSpPr>
        <p:spPr>
          <a:xfrm>
            <a:off x="108354" y="4733478"/>
            <a:ext cx="1333495" cy="369332"/>
          </a:xfrm>
          <a:prstGeom prst="rect">
            <a:avLst/>
          </a:prstGeom>
          <a:noFill/>
        </p:spPr>
        <p:txBody>
          <a:bodyPr wrap="square" rtlCol="0">
            <a:spAutoFit/>
          </a:bodyPr>
          <a:lstStyle/>
          <a:p>
            <a:r>
              <a:rPr lang="en-US" dirty="0" err="1"/>
              <a:t>Caananites</a:t>
            </a:r>
            <a:endParaRPr lang="en-US" dirty="0"/>
          </a:p>
        </p:txBody>
      </p:sp>
      <p:sp>
        <p:nvSpPr>
          <p:cNvPr id="66" name="TextBox 65">
            <a:extLst>
              <a:ext uri="{FF2B5EF4-FFF2-40B4-BE49-F238E27FC236}">
                <a16:creationId xmlns:a16="http://schemas.microsoft.com/office/drawing/2014/main" id="{EE73E95B-B172-956A-04C9-DC46237A5BC9}"/>
              </a:ext>
            </a:extLst>
          </p:cNvPr>
          <p:cNvSpPr txBox="1"/>
          <p:nvPr/>
        </p:nvSpPr>
        <p:spPr>
          <a:xfrm>
            <a:off x="1666875" y="3990156"/>
            <a:ext cx="3406377" cy="369332"/>
          </a:xfrm>
          <a:prstGeom prst="rect">
            <a:avLst/>
          </a:prstGeom>
          <a:solidFill>
            <a:srgbClr val="FF0000">
              <a:alpha val="60000"/>
            </a:srgbClr>
          </a:solidFill>
        </p:spPr>
        <p:txBody>
          <a:bodyPr wrap="square" rtlCol="0">
            <a:spAutoFit/>
          </a:bodyPr>
          <a:lstStyle/>
          <a:p>
            <a:pPr algn="ctr"/>
            <a:r>
              <a:rPr lang="en-US" dirty="0">
                <a:solidFill>
                  <a:schemeClr val="bg1"/>
                </a:solidFill>
              </a:rPr>
              <a:t>Hiram</a:t>
            </a:r>
          </a:p>
        </p:txBody>
      </p:sp>
      <p:sp>
        <p:nvSpPr>
          <p:cNvPr id="67" name="TextBox 66">
            <a:extLst>
              <a:ext uri="{FF2B5EF4-FFF2-40B4-BE49-F238E27FC236}">
                <a16:creationId xmlns:a16="http://schemas.microsoft.com/office/drawing/2014/main" id="{D0BFB7BA-B594-2625-3980-242636905450}"/>
              </a:ext>
            </a:extLst>
          </p:cNvPr>
          <p:cNvSpPr txBox="1"/>
          <p:nvPr/>
        </p:nvSpPr>
        <p:spPr>
          <a:xfrm>
            <a:off x="3704029" y="5497973"/>
            <a:ext cx="2825353" cy="369332"/>
          </a:xfrm>
          <a:prstGeom prst="rect">
            <a:avLst/>
          </a:prstGeom>
          <a:solidFill>
            <a:srgbClr val="FF0000">
              <a:alpha val="60000"/>
            </a:srgbClr>
          </a:solidFill>
        </p:spPr>
        <p:txBody>
          <a:bodyPr wrap="square" rtlCol="0">
            <a:spAutoFit/>
          </a:bodyPr>
          <a:lstStyle/>
          <a:p>
            <a:pPr algn="ctr"/>
            <a:r>
              <a:rPr lang="en-US" dirty="0">
                <a:solidFill>
                  <a:schemeClr val="bg1"/>
                </a:solidFill>
              </a:rPr>
              <a:t>Tiglath-</a:t>
            </a:r>
            <a:r>
              <a:rPr lang="en-US" dirty="0" err="1">
                <a:solidFill>
                  <a:schemeClr val="bg1"/>
                </a:solidFill>
              </a:rPr>
              <a:t>Peliser</a:t>
            </a:r>
            <a:r>
              <a:rPr lang="en-US" dirty="0">
                <a:solidFill>
                  <a:schemeClr val="bg1"/>
                </a:solidFill>
              </a:rPr>
              <a:t> II</a:t>
            </a:r>
          </a:p>
        </p:txBody>
      </p:sp>
      <p:sp>
        <p:nvSpPr>
          <p:cNvPr id="68" name="TextBox 67">
            <a:extLst>
              <a:ext uri="{FF2B5EF4-FFF2-40B4-BE49-F238E27FC236}">
                <a16:creationId xmlns:a16="http://schemas.microsoft.com/office/drawing/2014/main" id="{7161A2E8-CB2A-B120-8088-42061F2413C1}"/>
              </a:ext>
            </a:extLst>
          </p:cNvPr>
          <p:cNvSpPr txBox="1"/>
          <p:nvPr/>
        </p:nvSpPr>
        <p:spPr>
          <a:xfrm>
            <a:off x="1838227" y="6262836"/>
            <a:ext cx="9658356" cy="369332"/>
          </a:xfrm>
          <a:prstGeom prst="rect">
            <a:avLst/>
          </a:prstGeom>
          <a:solidFill>
            <a:srgbClr val="FF0000">
              <a:alpha val="60000"/>
            </a:srgbClr>
          </a:solidFill>
        </p:spPr>
        <p:txBody>
          <a:bodyPr wrap="square" rtlCol="0">
            <a:spAutoFit/>
          </a:bodyPr>
          <a:lstStyle/>
          <a:p>
            <a:pPr algn="ctr"/>
            <a:r>
              <a:rPr lang="en-US" dirty="0">
                <a:solidFill>
                  <a:schemeClr val="bg1"/>
                </a:solidFill>
              </a:rPr>
              <a:t>Greek City States</a:t>
            </a:r>
          </a:p>
        </p:txBody>
      </p:sp>
      <p:grpSp>
        <p:nvGrpSpPr>
          <p:cNvPr id="74" name="Group 73">
            <a:extLst>
              <a:ext uri="{FF2B5EF4-FFF2-40B4-BE49-F238E27FC236}">
                <a16:creationId xmlns:a16="http://schemas.microsoft.com/office/drawing/2014/main" id="{28ED46D0-FF19-8950-C286-1FBA53BB7751}"/>
              </a:ext>
            </a:extLst>
          </p:cNvPr>
          <p:cNvGrpSpPr/>
          <p:nvPr/>
        </p:nvGrpSpPr>
        <p:grpSpPr>
          <a:xfrm>
            <a:off x="2425255" y="1394028"/>
            <a:ext cx="1252538" cy="1646904"/>
            <a:chOff x="2425255" y="1394028"/>
            <a:chExt cx="1252538" cy="1646904"/>
          </a:xfrm>
        </p:grpSpPr>
        <p:sp>
          <p:nvSpPr>
            <p:cNvPr id="72" name="Rectangle: Rounded Corners 71">
              <a:extLst>
                <a:ext uri="{FF2B5EF4-FFF2-40B4-BE49-F238E27FC236}">
                  <a16:creationId xmlns:a16="http://schemas.microsoft.com/office/drawing/2014/main" id="{B3829064-13D1-5D2F-B1AF-17F108D80459}"/>
                </a:ext>
              </a:extLst>
            </p:cNvPr>
            <p:cNvSpPr/>
            <p:nvPr/>
          </p:nvSpPr>
          <p:spPr>
            <a:xfrm>
              <a:off x="2447925" y="1394028"/>
              <a:ext cx="1139426" cy="1646904"/>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73" name="TextBox 72">
              <a:extLst>
                <a:ext uri="{FF2B5EF4-FFF2-40B4-BE49-F238E27FC236}">
                  <a16:creationId xmlns:a16="http://schemas.microsoft.com/office/drawing/2014/main" id="{42777E80-4EE8-9FA9-9F64-4B28E17D1BAD}"/>
                </a:ext>
              </a:extLst>
            </p:cNvPr>
            <p:cNvSpPr txBox="1"/>
            <p:nvPr/>
          </p:nvSpPr>
          <p:spPr>
            <a:xfrm>
              <a:off x="2425255" y="2026582"/>
              <a:ext cx="1252538" cy="369332"/>
            </a:xfrm>
            <a:prstGeom prst="rect">
              <a:avLst/>
            </a:prstGeom>
            <a:noFill/>
          </p:spPr>
          <p:txBody>
            <a:bodyPr wrap="square" rtlCol="0">
              <a:spAutoFit/>
            </a:bodyPr>
            <a:lstStyle/>
            <a:p>
              <a:r>
                <a:rPr lang="en-US" dirty="0"/>
                <a:t>CIVIL WAR</a:t>
              </a:r>
            </a:p>
          </p:txBody>
        </p:sp>
      </p:grpSp>
      <p:grpSp>
        <p:nvGrpSpPr>
          <p:cNvPr id="75" name="Group 74">
            <a:extLst>
              <a:ext uri="{FF2B5EF4-FFF2-40B4-BE49-F238E27FC236}">
                <a16:creationId xmlns:a16="http://schemas.microsoft.com/office/drawing/2014/main" id="{7D97A004-18CC-A7E3-467A-7D8199E54675}"/>
              </a:ext>
            </a:extLst>
          </p:cNvPr>
          <p:cNvGrpSpPr/>
          <p:nvPr/>
        </p:nvGrpSpPr>
        <p:grpSpPr>
          <a:xfrm>
            <a:off x="6525818" y="1387796"/>
            <a:ext cx="1267419" cy="1646904"/>
            <a:chOff x="6373418" y="1235396"/>
            <a:chExt cx="1267419" cy="1646904"/>
          </a:xfrm>
        </p:grpSpPr>
        <p:sp>
          <p:nvSpPr>
            <p:cNvPr id="76" name="Rectangle: Rounded Corners 75">
              <a:extLst>
                <a:ext uri="{FF2B5EF4-FFF2-40B4-BE49-F238E27FC236}">
                  <a16:creationId xmlns:a16="http://schemas.microsoft.com/office/drawing/2014/main" id="{A95DCDC8-0067-B204-E766-2C1D3C6690A3}"/>
                </a:ext>
              </a:extLst>
            </p:cNvPr>
            <p:cNvSpPr/>
            <p:nvPr/>
          </p:nvSpPr>
          <p:spPr>
            <a:xfrm>
              <a:off x="6373418" y="1235396"/>
              <a:ext cx="1139426" cy="1646904"/>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77" name="TextBox 76">
              <a:extLst>
                <a:ext uri="{FF2B5EF4-FFF2-40B4-BE49-F238E27FC236}">
                  <a16:creationId xmlns:a16="http://schemas.microsoft.com/office/drawing/2014/main" id="{0D9E7F36-8C3D-9DBB-6511-E51B96BA24F7}"/>
                </a:ext>
              </a:extLst>
            </p:cNvPr>
            <p:cNvSpPr txBox="1"/>
            <p:nvPr/>
          </p:nvSpPr>
          <p:spPr>
            <a:xfrm>
              <a:off x="6388299" y="1867398"/>
              <a:ext cx="1252538" cy="369332"/>
            </a:xfrm>
            <a:prstGeom prst="rect">
              <a:avLst/>
            </a:prstGeom>
            <a:noFill/>
          </p:spPr>
          <p:txBody>
            <a:bodyPr wrap="square" rtlCol="0">
              <a:spAutoFit/>
            </a:bodyPr>
            <a:lstStyle/>
            <a:p>
              <a:r>
                <a:rPr lang="en-US" dirty="0"/>
                <a:t>CIVIL WAR</a:t>
              </a:r>
            </a:p>
          </p:txBody>
        </p:sp>
      </p:grpSp>
    </p:spTree>
    <p:extLst>
      <p:ext uri="{BB962C8B-B14F-4D97-AF65-F5344CB8AC3E}">
        <p14:creationId xmlns:p14="http://schemas.microsoft.com/office/powerpoint/2010/main" val="3476687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500" fill="hold"/>
                                        <p:tgtEl>
                                          <p:spTgt spid="45"/>
                                        </p:tgtEl>
                                        <p:attrNameLst>
                                          <p:attrName>ppt_x</p:attrName>
                                        </p:attrNameLst>
                                      </p:cBhvr>
                                      <p:tavLst>
                                        <p:tav tm="0">
                                          <p:val>
                                            <p:strVal val="0-#ppt_w/2"/>
                                          </p:val>
                                        </p:tav>
                                        <p:tav tm="100000">
                                          <p:val>
                                            <p:strVal val="#ppt_x"/>
                                          </p:val>
                                        </p:tav>
                                      </p:tavLst>
                                    </p:anim>
                                    <p:anim calcmode="lin" valueType="num">
                                      <p:cBhvr additive="base">
                                        <p:cTn id="8" dur="500" fill="hold"/>
                                        <p:tgtEl>
                                          <p:spTgt spid="4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6"/>
                                        </p:tgtEl>
                                        <p:attrNameLst>
                                          <p:attrName>style.visibility</p:attrName>
                                        </p:attrNameLst>
                                      </p:cBhvr>
                                      <p:to>
                                        <p:strVal val="visible"/>
                                      </p:to>
                                    </p:set>
                                    <p:anim calcmode="lin" valueType="num">
                                      <p:cBhvr additive="base">
                                        <p:cTn id="11" dur="500" fill="hold"/>
                                        <p:tgtEl>
                                          <p:spTgt spid="46"/>
                                        </p:tgtEl>
                                        <p:attrNameLst>
                                          <p:attrName>ppt_x</p:attrName>
                                        </p:attrNameLst>
                                      </p:cBhvr>
                                      <p:tavLst>
                                        <p:tav tm="0">
                                          <p:val>
                                            <p:strVal val="0-#ppt_w/2"/>
                                          </p:val>
                                        </p:tav>
                                        <p:tav tm="100000">
                                          <p:val>
                                            <p:strVal val="#ppt_x"/>
                                          </p:val>
                                        </p:tav>
                                      </p:tavLst>
                                    </p:anim>
                                    <p:anim calcmode="lin" valueType="num">
                                      <p:cBhvr additive="base">
                                        <p:cTn id="12"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44"/>
                                        </p:tgtEl>
                                        <p:attrNameLst>
                                          <p:attrName>style.visibility</p:attrName>
                                        </p:attrNameLst>
                                      </p:cBhvr>
                                      <p:to>
                                        <p:strVal val="visible"/>
                                      </p:to>
                                    </p:set>
                                    <p:anim calcmode="lin" valueType="num">
                                      <p:cBhvr additive="base">
                                        <p:cTn id="17" dur="500" fill="hold"/>
                                        <p:tgtEl>
                                          <p:spTgt spid="44"/>
                                        </p:tgtEl>
                                        <p:attrNameLst>
                                          <p:attrName>ppt_x</p:attrName>
                                        </p:attrNameLst>
                                      </p:cBhvr>
                                      <p:tavLst>
                                        <p:tav tm="0">
                                          <p:val>
                                            <p:strVal val="0-#ppt_w/2"/>
                                          </p:val>
                                        </p:tav>
                                        <p:tav tm="100000">
                                          <p:val>
                                            <p:strVal val="#ppt_x"/>
                                          </p:val>
                                        </p:tav>
                                      </p:tavLst>
                                    </p:anim>
                                    <p:anim calcmode="lin" valueType="num">
                                      <p:cBhvr additive="base">
                                        <p:cTn id="18" dur="500" fill="hold"/>
                                        <p:tgtEl>
                                          <p:spTgt spid="44"/>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48"/>
                                        </p:tgtEl>
                                        <p:attrNameLst>
                                          <p:attrName>style.visibility</p:attrName>
                                        </p:attrNameLst>
                                      </p:cBhvr>
                                      <p:to>
                                        <p:strVal val="visible"/>
                                      </p:to>
                                    </p:set>
                                    <p:anim calcmode="lin" valueType="num">
                                      <p:cBhvr additive="base">
                                        <p:cTn id="21" dur="500" fill="hold"/>
                                        <p:tgtEl>
                                          <p:spTgt spid="48"/>
                                        </p:tgtEl>
                                        <p:attrNameLst>
                                          <p:attrName>ppt_x</p:attrName>
                                        </p:attrNameLst>
                                      </p:cBhvr>
                                      <p:tavLst>
                                        <p:tav tm="0">
                                          <p:val>
                                            <p:strVal val="0-#ppt_w/2"/>
                                          </p:val>
                                        </p:tav>
                                        <p:tav tm="100000">
                                          <p:val>
                                            <p:strVal val="#ppt_x"/>
                                          </p:val>
                                        </p:tav>
                                      </p:tavLst>
                                    </p:anim>
                                    <p:anim calcmode="lin" valueType="num">
                                      <p:cBhvr additive="base">
                                        <p:cTn id="22" dur="500" fill="hold"/>
                                        <p:tgtEl>
                                          <p:spTgt spid="48"/>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51"/>
                                        </p:tgtEl>
                                        <p:attrNameLst>
                                          <p:attrName>style.visibility</p:attrName>
                                        </p:attrNameLst>
                                      </p:cBhvr>
                                      <p:to>
                                        <p:strVal val="visible"/>
                                      </p:to>
                                    </p:set>
                                    <p:anim calcmode="lin" valueType="num">
                                      <p:cBhvr additive="base">
                                        <p:cTn id="25" dur="500" fill="hold"/>
                                        <p:tgtEl>
                                          <p:spTgt spid="51"/>
                                        </p:tgtEl>
                                        <p:attrNameLst>
                                          <p:attrName>ppt_x</p:attrName>
                                        </p:attrNameLst>
                                      </p:cBhvr>
                                      <p:tavLst>
                                        <p:tav tm="0">
                                          <p:val>
                                            <p:strVal val="0-#ppt_w/2"/>
                                          </p:val>
                                        </p:tav>
                                        <p:tav tm="100000">
                                          <p:val>
                                            <p:strVal val="#ppt_x"/>
                                          </p:val>
                                        </p:tav>
                                      </p:tavLst>
                                    </p:anim>
                                    <p:anim calcmode="lin" valueType="num">
                                      <p:cBhvr additive="base">
                                        <p:cTn id="26" dur="500" fill="hold"/>
                                        <p:tgtEl>
                                          <p:spTgt spid="51"/>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49"/>
                                        </p:tgtEl>
                                        <p:attrNameLst>
                                          <p:attrName>style.visibility</p:attrName>
                                        </p:attrNameLst>
                                      </p:cBhvr>
                                      <p:to>
                                        <p:strVal val="visible"/>
                                      </p:to>
                                    </p:set>
                                    <p:anim calcmode="lin" valueType="num">
                                      <p:cBhvr additive="base">
                                        <p:cTn id="29" dur="500" fill="hold"/>
                                        <p:tgtEl>
                                          <p:spTgt spid="49"/>
                                        </p:tgtEl>
                                        <p:attrNameLst>
                                          <p:attrName>ppt_x</p:attrName>
                                        </p:attrNameLst>
                                      </p:cBhvr>
                                      <p:tavLst>
                                        <p:tav tm="0">
                                          <p:val>
                                            <p:strVal val="0-#ppt_w/2"/>
                                          </p:val>
                                        </p:tav>
                                        <p:tav tm="100000">
                                          <p:val>
                                            <p:strVal val="#ppt_x"/>
                                          </p:val>
                                        </p:tav>
                                      </p:tavLst>
                                    </p:anim>
                                    <p:anim calcmode="lin" valueType="num">
                                      <p:cBhvr additive="base">
                                        <p:cTn id="30" dur="500" fill="hold"/>
                                        <p:tgtEl>
                                          <p:spTgt spid="49"/>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58"/>
                                        </p:tgtEl>
                                        <p:attrNameLst>
                                          <p:attrName>style.visibility</p:attrName>
                                        </p:attrNameLst>
                                      </p:cBhvr>
                                      <p:to>
                                        <p:strVal val="visible"/>
                                      </p:to>
                                    </p:set>
                                    <p:anim calcmode="lin" valueType="num">
                                      <p:cBhvr additive="base">
                                        <p:cTn id="35" dur="500" fill="hold"/>
                                        <p:tgtEl>
                                          <p:spTgt spid="58"/>
                                        </p:tgtEl>
                                        <p:attrNameLst>
                                          <p:attrName>ppt_x</p:attrName>
                                        </p:attrNameLst>
                                      </p:cBhvr>
                                      <p:tavLst>
                                        <p:tav tm="0">
                                          <p:val>
                                            <p:strVal val="0-#ppt_w/2"/>
                                          </p:val>
                                        </p:tav>
                                        <p:tav tm="100000">
                                          <p:val>
                                            <p:strVal val="#ppt_x"/>
                                          </p:val>
                                        </p:tav>
                                      </p:tavLst>
                                    </p:anim>
                                    <p:anim calcmode="lin" valueType="num">
                                      <p:cBhvr additive="base">
                                        <p:cTn id="36" dur="500" fill="hold"/>
                                        <p:tgtEl>
                                          <p:spTgt spid="58"/>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57"/>
                                        </p:tgtEl>
                                        <p:attrNameLst>
                                          <p:attrName>style.visibility</p:attrName>
                                        </p:attrNameLst>
                                      </p:cBhvr>
                                      <p:to>
                                        <p:strVal val="visible"/>
                                      </p:to>
                                    </p:set>
                                    <p:anim calcmode="lin" valueType="num">
                                      <p:cBhvr additive="base">
                                        <p:cTn id="39" dur="500" fill="hold"/>
                                        <p:tgtEl>
                                          <p:spTgt spid="57"/>
                                        </p:tgtEl>
                                        <p:attrNameLst>
                                          <p:attrName>ppt_x</p:attrName>
                                        </p:attrNameLst>
                                      </p:cBhvr>
                                      <p:tavLst>
                                        <p:tav tm="0">
                                          <p:val>
                                            <p:strVal val="0-#ppt_w/2"/>
                                          </p:val>
                                        </p:tav>
                                        <p:tav tm="100000">
                                          <p:val>
                                            <p:strVal val="#ppt_x"/>
                                          </p:val>
                                        </p:tav>
                                      </p:tavLst>
                                    </p:anim>
                                    <p:anim calcmode="lin" valueType="num">
                                      <p:cBhvr additive="base">
                                        <p:cTn id="40" dur="500" fill="hold"/>
                                        <p:tgtEl>
                                          <p:spTgt spid="57"/>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59"/>
                                        </p:tgtEl>
                                        <p:attrNameLst>
                                          <p:attrName>style.visibility</p:attrName>
                                        </p:attrNameLst>
                                      </p:cBhvr>
                                      <p:to>
                                        <p:strVal val="visible"/>
                                      </p:to>
                                    </p:set>
                                    <p:anim calcmode="lin" valueType="num">
                                      <p:cBhvr additive="base">
                                        <p:cTn id="45" dur="500" fill="hold"/>
                                        <p:tgtEl>
                                          <p:spTgt spid="59"/>
                                        </p:tgtEl>
                                        <p:attrNameLst>
                                          <p:attrName>ppt_x</p:attrName>
                                        </p:attrNameLst>
                                      </p:cBhvr>
                                      <p:tavLst>
                                        <p:tav tm="0">
                                          <p:val>
                                            <p:strVal val="#ppt_x"/>
                                          </p:val>
                                        </p:tav>
                                        <p:tav tm="100000">
                                          <p:val>
                                            <p:strVal val="#ppt_x"/>
                                          </p:val>
                                        </p:tav>
                                      </p:tavLst>
                                    </p:anim>
                                    <p:anim calcmode="lin" valueType="num">
                                      <p:cBhvr additive="base">
                                        <p:cTn id="46" dur="500" fill="hold"/>
                                        <p:tgtEl>
                                          <p:spTgt spid="59"/>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66"/>
                                        </p:tgtEl>
                                        <p:attrNameLst>
                                          <p:attrName>style.visibility</p:attrName>
                                        </p:attrNameLst>
                                      </p:cBhvr>
                                      <p:to>
                                        <p:strVal val="visible"/>
                                      </p:to>
                                    </p:set>
                                    <p:anim calcmode="lin" valueType="num">
                                      <p:cBhvr additive="base">
                                        <p:cTn id="49" dur="500" fill="hold"/>
                                        <p:tgtEl>
                                          <p:spTgt spid="66"/>
                                        </p:tgtEl>
                                        <p:attrNameLst>
                                          <p:attrName>ppt_x</p:attrName>
                                        </p:attrNameLst>
                                      </p:cBhvr>
                                      <p:tavLst>
                                        <p:tav tm="0">
                                          <p:val>
                                            <p:strVal val="#ppt_x"/>
                                          </p:val>
                                        </p:tav>
                                        <p:tav tm="100000">
                                          <p:val>
                                            <p:strVal val="#ppt_x"/>
                                          </p:val>
                                        </p:tav>
                                      </p:tavLst>
                                    </p:anim>
                                    <p:anim calcmode="lin" valueType="num">
                                      <p:cBhvr additive="base">
                                        <p:cTn id="50" dur="500" fill="hold"/>
                                        <p:tgtEl>
                                          <p:spTgt spid="66"/>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67"/>
                                        </p:tgtEl>
                                        <p:attrNameLst>
                                          <p:attrName>style.visibility</p:attrName>
                                        </p:attrNameLst>
                                      </p:cBhvr>
                                      <p:to>
                                        <p:strVal val="visible"/>
                                      </p:to>
                                    </p:set>
                                    <p:anim calcmode="lin" valueType="num">
                                      <p:cBhvr additive="base">
                                        <p:cTn id="53" dur="500" fill="hold"/>
                                        <p:tgtEl>
                                          <p:spTgt spid="67"/>
                                        </p:tgtEl>
                                        <p:attrNameLst>
                                          <p:attrName>ppt_x</p:attrName>
                                        </p:attrNameLst>
                                      </p:cBhvr>
                                      <p:tavLst>
                                        <p:tav tm="0">
                                          <p:val>
                                            <p:strVal val="#ppt_x"/>
                                          </p:val>
                                        </p:tav>
                                        <p:tav tm="100000">
                                          <p:val>
                                            <p:strVal val="#ppt_x"/>
                                          </p:val>
                                        </p:tav>
                                      </p:tavLst>
                                    </p:anim>
                                    <p:anim calcmode="lin" valueType="num">
                                      <p:cBhvr additive="base">
                                        <p:cTn id="54" dur="500" fill="hold"/>
                                        <p:tgtEl>
                                          <p:spTgt spid="67"/>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68"/>
                                        </p:tgtEl>
                                        <p:attrNameLst>
                                          <p:attrName>style.visibility</p:attrName>
                                        </p:attrNameLst>
                                      </p:cBhvr>
                                      <p:to>
                                        <p:strVal val="visible"/>
                                      </p:to>
                                    </p:set>
                                    <p:anim calcmode="lin" valueType="num">
                                      <p:cBhvr additive="base">
                                        <p:cTn id="57" dur="500" fill="hold"/>
                                        <p:tgtEl>
                                          <p:spTgt spid="68"/>
                                        </p:tgtEl>
                                        <p:attrNameLst>
                                          <p:attrName>ppt_x</p:attrName>
                                        </p:attrNameLst>
                                      </p:cBhvr>
                                      <p:tavLst>
                                        <p:tav tm="0">
                                          <p:val>
                                            <p:strVal val="#ppt_x"/>
                                          </p:val>
                                        </p:tav>
                                        <p:tav tm="100000">
                                          <p:val>
                                            <p:strVal val="#ppt_x"/>
                                          </p:val>
                                        </p:tav>
                                      </p:tavLst>
                                    </p:anim>
                                    <p:anim calcmode="lin" valueType="num">
                                      <p:cBhvr additive="base">
                                        <p:cTn id="58"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75"/>
                                        </p:tgtEl>
                                        <p:attrNameLst>
                                          <p:attrName>style.visibility</p:attrName>
                                        </p:attrNameLst>
                                      </p:cBhvr>
                                      <p:to>
                                        <p:strVal val="visible"/>
                                      </p:to>
                                    </p:set>
                                    <p:anim calcmode="lin" valueType="num">
                                      <p:cBhvr additive="base">
                                        <p:cTn id="63" dur="500" fill="hold"/>
                                        <p:tgtEl>
                                          <p:spTgt spid="75"/>
                                        </p:tgtEl>
                                        <p:attrNameLst>
                                          <p:attrName>ppt_x</p:attrName>
                                        </p:attrNameLst>
                                      </p:cBhvr>
                                      <p:tavLst>
                                        <p:tav tm="0">
                                          <p:val>
                                            <p:strVal val="#ppt_x"/>
                                          </p:val>
                                        </p:tav>
                                        <p:tav tm="100000">
                                          <p:val>
                                            <p:strVal val="#ppt_x"/>
                                          </p:val>
                                        </p:tav>
                                      </p:tavLst>
                                    </p:anim>
                                    <p:anim calcmode="lin" valueType="num">
                                      <p:cBhvr additive="base">
                                        <p:cTn id="64" dur="500" fill="hold"/>
                                        <p:tgtEl>
                                          <p:spTgt spid="75"/>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74"/>
                                        </p:tgtEl>
                                        <p:attrNameLst>
                                          <p:attrName>style.visibility</p:attrName>
                                        </p:attrNameLst>
                                      </p:cBhvr>
                                      <p:to>
                                        <p:strVal val="visible"/>
                                      </p:to>
                                    </p:set>
                                    <p:anim calcmode="lin" valueType="num">
                                      <p:cBhvr additive="base">
                                        <p:cTn id="67" dur="500" fill="hold"/>
                                        <p:tgtEl>
                                          <p:spTgt spid="74"/>
                                        </p:tgtEl>
                                        <p:attrNameLst>
                                          <p:attrName>ppt_x</p:attrName>
                                        </p:attrNameLst>
                                      </p:cBhvr>
                                      <p:tavLst>
                                        <p:tav tm="0">
                                          <p:val>
                                            <p:strVal val="#ppt_x"/>
                                          </p:val>
                                        </p:tav>
                                        <p:tav tm="100000">
                                          <p:val>
                                            <p:strVal val="#ppt_x"/>
                                          </p:val>
                                        </p:tav>
                                      </p:tavLst>
                                    </p:anim>
                                    <p:anim calcmode="lin" valueType="num">
                                      <p:cBhvr additive="base">
                                        <p:cTn id="68" dur="500" fill="hold"/>
                                        <p:tgtEl>
                                          <p:spTgt spid="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6" grpId="0"/>
      <p:bldP spid="48" grpId="0"/>
      <p:bldP spid="49" grpId="0"/>
      <p:bldP spid="51" grpId="0" animBg="1"/>
      <p:bldP spid="57" grpId="0" animBg="1"/>
      <p:bldP spid="58" grpId="0" animBg="1"/>
      <p:bldP spid="59" grpId="0" animBg="1"/>
      <p:bldP spid="66" grpId="0" animBg="1"/>
      <p:bldP spid="67" grpId="0" animBg="1"/>
      <p:bldP spid="6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4B1A3-8BEE-F92C-6139-67475CB0E999}"/>
              </a:ext>
            </a:extLst>
          </p:cNvPr>
          <p:cNvSpPr>
            <a:spLocks noGrp="1"/>
          </p:cNvSpPr>
          <p:nvPr>
            <p:ph type="title"/>
          </p:nvPr>
        </p:nvSpPr>
        <p:spPr/>
        <p:txBody>
          <a:bodyPr/>
          <a:lstStyle/>
          <a:p>
            <a:r>
              <a:rPr lang="en-US" dirty="0"/>
              <a:t>David to Solomon</a:t>
            </a:r>
          </a:p>
        </p:txBody>
      </p:sp>
      <p:sp>
        <p:nvSpPr>
          <p:cNvPr id="3" name="Content Placeholder 2">
            <a:extLst>
              <a:ext uri="{FF2B5EF4-FFF2-40B4-BE49-F238E27FC236}">
                <a16:creationId xmlns:a16="http://schemas.microsoft.com/office/drawing/2014/main" id="{CEE75AEE-290D-39D6-21BC-C354126B932C}"/>
              </a:ext>
            </a:extLst>
          </p:cNvPr>
          <p:cNvSpPr>
            <a:spLocks noGrp="1"/>
          </p:cNvSpPr>
          <p:nvPr>
            <p:ph idx="1"/>
          </p:nvPr>
        </p:nvSpPr>
        <p:spPr/>
        <p:txBody>
          <a:bodyPr>
            <a:normAutofit lnSpcReduction="10000"/>
          </a:bodyPr>
          <a:lstStyle/>
          <a:p>
            <a:r>
              <a:rPr lang="en-US" dirty="0"/>
              <a:t>After the sin with Bathsheba, we see a different David. </a:t>
            </a:r>
          </a:p>
          <a:p>
            <a:pPr lvl="1"/>
            <a:r>
              <a:rPr lang="en-US" dirty="0"/>
              <a:t>Less action, less leadership, seems gun shy</a:t>
            </a:r>
          </a:p>
          <a:p>
            <a:r>
              <a:rPr lang="en-US" dirty="0"/>
              <a:t>Conflict for the crown</a:t>
            </a:r>
          </a:p>
          <a:p>
            <a:pPr lvl="1"/>
            <a:r>
              <a:rPr lang="en-US" dirty="0"/>
              <a:t>Sons of David in line for the throne</a:t>
            </a:r>
          </a:p>
          <a:p>
            <a:pPr lvl="2"/>
            <a:r>
              <a:rPr lang="en-US" dirty="0"/>
              <a:t>1</a:t>
            </a:r>
            <a:r>
              <a:rPr lang="en-US" baseline="30000" dirty="0"/>
              <a:t>st</a:t>
            </a:r>
            <a:r>
              <a:rPr lang="en-US" dirty="0"/>
              <a:t> Born - Amnon – Commits great sin, David does nothing, killed by Absolom</a:t>
            </a:r>
          </a:p>
          <a:p>
            <a:pPr lvl="2"/>
            <a:r>
              <a:rPr lang="en-US" dirty="0"/>
              <a:t>2</a:t>
            </a:r>
            <a:r>
              <a:rPr lang="en-US" baseline="30000" dirty="0"/>
              <a:t>nd</a:t>
            </a:r>
            <a:r>
              <a:rPr lang="en-US" dirty="0"/>
              <a:t> Born - </a:t>
            </a:r>
            <a:r>
              <a:rPr lang="en-US" dirty="0" err="1"/>
              <a:t>Chileab</a:t>
            </a:r>
            <a:r>
              <a:rPr lang="en-US" dirty="0"/>
              <a:t> – doesn’t appear on the scene, maybe has already died as well</a:t>
            </a:r>
          </a:p>
          <a:p>
            <a:pPr lvl="2"/>
            <a:r>
              <a:rPr lang="en-US" dirty="0"/>
              <a:t>3</a:t>
            </a:r>
            <a:r>
              <a:rPr lang="en-US" baseline="30000" dirty="0"/>
              <a:t>rd</a:t>
            </a:r>
            <a:r>
              <a:rPr lang="en-US" dirty="0"/>
              <a:t> Born - Absolom – kills Amnon, revolts and leads to civil war. Absolom killed by Joab</a:t>
            </a:r>
          </a:p>
          <a:p>
            <a:pPr lvl="2"/>
            <a:r>
              <a:rPr lang="en-US" dirty="0"/>
              <a:t>4</a:t>
            </a:r>
            <a:r>
              <a:rPr lang="en-US" baseline="30000" dirty="0"/>
              <a:t>th</a:t>
            </a:r>
            <a:r>
              <a:rPr lang="en-US" dirty="0"/>
              <a:t> Born - Adonijah – tries to take throne while David is still alive.</a:t>
            </a:r>
          </a:p>
          <a:p>
            <a:pPr lvl="2"/>
            <a:r>
              <a:rPr lang="en-US" dirty="0"/>
              <a:t>Solomon – Anointed to be King before David dies</a:t>
            </a:r>
          </a:p>
          <a:p>
            <a:r>
              <a:rPr lang="en-US" dirty="0"/>
              <a:t>Adonijah tries to take the throne AGAIN after David dies by asking for one of David’s harem to be his wife. Solomon executes him.</a:t>
            </a:r>
          </a:p>
        </p:txBody>
      </p:sp>
    </p:spTree>
    <p:extLst>
      <p:ext uri="{BB962C8B-B14F-4D97-AF65-F5344CB8AC3E}">
        <p14:creationId xmlns:p14="http://schemas.microsoft.com/office/powerpoint/2010/main" val="5047786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816</TotalTime>
  <Words>1815</Words>
  <Application>Microsoft Office PowerPoint</Application>
  <PresentationFormat>Widescreen</PresentationFormat>
  <Paragraphs>235</Paragraphs>
  <Slides>31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David to Solomon</vt:lpstr>
      <vt:lpstr>David to Solomon</vt:lpstr>
      <vt:lpstr>David to Solomon</vt:lpstr>
      <vt:lpstr>PowerPoint Presentation</vt:lpstr>
      <vt:lpstr>Solomon Riches</vt:lpstr>
      <vt:lpstr>Solomon’s Riches</vt:lpstr>
      <vt:lpstr>Solomon’s Wisdom</vt:lpstr>
      <vt:lpstr>Solomon’s Districts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Solomon’s Mistakes</vt:lpstr>
      <vt:lpstr>Solomon’s Mistakes – Relying on the World </vt:lpstr>
      <vt:lpstr>Solomon’s Mistakes – Dividing His Heart</vt:lpstr>
      <vt:lpstr>PowerPoint Presentation</vt:lpstr>
      <vt:lpstr>Solomon’s Idol Worship</vt:lpstr>
      <vt:lpstr>Solomon’s Consequences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United Kingdom</dc:title>
  <dc:creator>Joe Randol</dc:creator>
  <cp:lastModifiedBy>David Dillon</cp:lastModifiedBy>
  <cp:revision>12</cp:revision>
  <dcterms:created xsi:type="dcterms:W3CDTF">2023-03-25T03:09:41Z</dcterms:created>
  <dcterms:modified xsi:type="dcterms:W3CDTF">2023-03-26T05:30:40Z</dcterms:modified>
</cp:coreProperties>
</file>