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D6BBED-1C09-4537-A063-F6CC6702D5A1}">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1"/>
            <p14:sldId id="280"/>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43" d="100"/>
          <a:sy n="143" d="100"/>
        </p:scale>
        <p:origin x="12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7/2/2022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7/2/2022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7/2/2022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nvvTZ12TcxU?feature=oembed"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6E37-0B56-5006-DD91-BE4852709517}"/>
              </a:ext>
            </a:extLst>
          </p:cNvPr>
          <p:cNvSpPr>
            <a:spLocks noGrp="1"/>
          </p:cNvSpPr>
          <p:nvPr>
            <p:ph type="ctrTitle"/>
          </p:nvPr>
        </p:nvSpPr>
        <p:spPr/>
        <p:txBody>
          <a:bodyPr/>
          <a:lstStyle/>
          <a:p>
            <a:r>
              <a:rPr lang="en-US" dirty="0"/>
              <a:t>The Great Deception</a:t>
            </a:r>
          </a:p>
        </p:txBody>
      </p:sp>
      <p:sp>
        <p:nvSpPr>
          <p:cNvPr id="3" name="Subtitle 2">
            <a:extLst>
              <a:ext uri="{FF2B5EF4-FFF2-40B4-BE49-F238E27FC236}">
                <a16:creationId xmlns:a16="http://schemas.microsoft.com/office/drawing/2014/main" id="{22F9F96E-6741-88BD-048C-93D1F37C6EF6}"/>
              </a:ext>
            </a:extLst>
          </p:cNvPr>
          <p:cNvSpPr>
            <a:spLocks noGrp="1"/>
          </p:cNvSpPr>
          <p:nvPr>
            <p:ph type="subTitle" idx="1"/>
          </p:nvPr>
        </p:nvSpPr>
        <p:spPr/>
        <p:txBody>
          <a:bodyPr/>
          <a:lstStyle/>
          <a:p>
            <a:r>
              <a:rPr lang="en-US" dirty="0"/>
              <a:t>2 Thessalonians 2:8-10</a:t>
            </a:r>
          </a:p>
        </p:txBody>
      </p:sp>
    </p:spTree>
    <p:extLst>
      <p:ext uri="{BB962C8B-B14F-4D97-AF65-F5344CB8AC3E}">
        <p14:creationId xmlns:p14="http://schemas.microsoft.com/office/powerpoint/2010/main" val="1031371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2CB13-947C-C15B-282B-65EFBCF3DE0B}"/>
              </a:ext>
            </a:extLst>
          </p:cNvPr>
          <p:cNvSpPr>
            <a:spLocks noGrp="1"/>
          </p:cNvSpPr>
          <p:nvPr>
            <p:ph type="title"/>
          </p:nvPr>
        </p:nvSpPr>
        <p:spPr/>
        <p:txBody>
          <a:bodyPr/>
          <a:lstStyle/>
          <a:p>
            <a:r>
              <a:rPr lang="en-US" dirty="0"/>
              <a:t>God</a:t>
            </a:r>
          </a:p>
        </p:txBody>
      </p:sp>
      <p:sp>
        <p:nvSpPr>
          <p:cNvPr id="3" name="Content Placeholder 2">
            <a:extLst>
              <a:ext uri="{FF2B5EF4-FFF2-40B4-BE49-F238E27FC236}">
                <a16:creationId xmlns:a16="http://schemas.microsoft.com/office/drawing/2014/main" id="{36205C80-30E5-651E-BF2E-5153AECD4D2C}"/>
              </a:ext>
            </a:extLst>
          </p:cNvPr>
          <p:cNvSpPr>
            <a:spLocks noGrp="1"/>
          </p:cNvSpPr>
          <p:nvPr>
            <p:ph idx="1"/>
          </p:nvPr>
        </p:nvSpPr>
        <p:spPr/>
        <p:txBody>
          <a:bodyPr/>
          <a:lstStyle/>
          <a:p>
            <a:r>
              <a:rPr lang="en-US" dirty="0"/>
              <a:t>Sends the “strong delusion” (vs. 10-12)</a:t>
            </a:r>
          </a:p>
          <a:p>
            <a:pPr marL="0" indent="0" algn="ctr">
              <a:buNone/>
            </a:pPr>
            <a:endParaRPr lang="en-US" dirty="0"/>
          </a:p>
          <a:p>
            <a:pPr marL="0" indent="0" algn="ctr">
              <a:buNone/>
            </a:pPr>
            <a:r>
              <a:rPr lang="en-US" dirty="0"/>
              <a:t>“For the wrath of God is revealed from heaven against all ungodliness and unrighteousness of men, who suppress the truth in unrighteousness… Professing to be wise, they became fools… Therefore God also </a:t>
            </a:r>
            <a:r>
              <a:rPr lang="en-US" u="sng" dirty="0"/>
              <a:t>gave them up</a:t>
            </a:r>
            <a:r>
              <a:rPr lang="en-US" dirty="0"/>
              <a:t> to uncleanness”</a:t>
            </a:r>
          </a:p>
          <a:p>
            <a:pPr marL="0" indent="0" algn="ctr">
              <a:buNone/>
            </a:pPr>
            <a:r>
              <a:rPr lang="en-US" dirty="0"/>
              <a:t>-Romans 1:18-24</a:t>
            </a:r>
          </a:p>
        </p:txBody>
      </p:sp>
    </p:spTree>
    <p:extLst>
      <p:ext uri="{BB962C8B-B14F-4D97-AF65-F5344CB8AC3E}">
        <p14:creationId xmlns:p14="http://schemas.microsoft.com/office/powerpoint/2010/main" val="86197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425940"/>
            <a:ext cx="5806773" cy="1200329"/>
          </a:xfrm>
          <a:prstGeom prst="rect">
            <a:avLst/>
          </a:prstGeom>
          <a:noFill/>
        </p:spPr>
        <p:txBody>
          <a:bodyPr wrap="square" rtlCol="0">
            <a:spAutoFit/>
          </a:bodyPr>
          <a:lstStyle/>
          <a:p>
            <a:pPr algn="ctr"/>
            <a:r>
              <a:rPr lang="en-US" dirty="0"/>
              <a:t>“And from the time that the daily sacrifice is taken away, and the abomination of desolation is set up, there shall be one thousand two hundred and ninety days.”</a:t>
            </a:r>
          </a:p>
          <a:p>
            <a:pPr algn="ctr"/>
            <a:r>
              <a:rPr lang="en-US" dirty="0"/>
              <a:t>-Daniel 12:11</a:t>
            </a:r>
          </a:p>
        </p:txBody>
      </p:sp>
      <p:cxnSp>
        <p:nvCxnSpPr>
          <p:cNvPr id="8" name="Straight Arrow Connector 7">
            <a:extLst>
              <a:ext uri="{FF2B5EF4-FFF2-40B4-BE49-F238E27FC236}">
                <a16:creationId xmlns:a16="http://schemas.microsoft.com/office/drawing/2014/main" id="{77EBABDC-EFBA-B628-4B2D-BD82A2DF7B19}"/>
              </a:ext>
            </a:extLst>
          </p:cNvPr>
          <p:cNvCxnSpPr/>
          <p:nvPr/>
        </p:nvCxnSpPr>
        <p:spPr>
          <a:xfrm>
            <a:off x="5923534" y="4471883"/>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6075890F-1563-11A5-2178-F53CD87A44E3}"/>
              </a:ext>
            </a:extLst>
          </p:cNvPr>
          <p:cNvSpPr txBox="1"/>
          <p:nvPr/>
        </p:nvSpPr>
        <p:spPr>
          <a:xfrm>
            <a:off x="5242577" y="3948663"/>
            <a:ext cx="1361912" cy="523220"/>
          </a:xfrm>
          <a:prstGeom prst="rect">
            <a:avLst/>
          </a:prstGeom>
          <a:noFill/>
        </p:spPr>
        <p:txBody>
          <a:bodyPr wrap="square" rtlCol="0">
            <a:spAutoFit/>
          </a:bodyPr>
          <a:lstStyle/>
          <a:p>
            <a:pPr algn="ctr"/>
            <a:r>
              <a:rPr lang="en-US" sz="1400" dirty="0"/>
              <a:t>Abomination of Desolation</a:t>
            </a:r>
          </a:p>
        </p:txBody>
      </p:sp>
      <p:cxnSp>
        <p:nvCxnSpPr>
          <p:cNvPr id="11" name="Straight Arrow Connector 10">
            <a:extLst>
              <a:ext uri="{FF2B5EF4-FFF2-40B4-BE49-F238E27FC236}">
                <a16:creationId xmlns:a16="http://schemas.microsoft.com/office/drawing/2014/main" id="{C781E542-C24C-EF4A-512E-5BB1287D035B}"/>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D8B64F8-6365-5807-C905-AE470AB8C9CD}"/>
              </a:ext>
            </a:extLst>
          </p:cNvPr>
          <p:cNvSpPr txBox="1"/>
          <p:nvPr/>
        </p:nvSpPr>
        <p:spPr>
          <a:xfrm>
            <a:off x="6911252" y="4315783"/>
            <a:ext cx="2049344" cy="369332"/>
          </a:xfrm>
          <a:prstGeom prst="rect">
            <a:avLst/>
          </a:prstGeom>
          <a:noFill/>
        </p:spPr>
        <p:txBody>
          <a:bodyPr wrap="none" rtlCol="0">
            <a:spAutoFit/>
          </a:bodyPr>
          <a:lstStyle/>
          <a:p>
            <a:r>
              <a:rPr lang="en-US" dirty="0"/>
              <a:t>1,290 days (3.5 yrs.)</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7188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8" name="TextBox 17">
            <a:extLst>
              <a:ext uri="{FF2B5EF4-FFF2-40B4-BE49-F238E27FC236}">
                <a16:creationId xmlns:a16="http://schemas.microsoft.com/office/drawing/2014/main" id="{DEEAE1B8-EB89-A0A1-F4C0-DA898DAF2CA6}"/>
              </a:ext>
            </a:extLst>
          </p:cNvPr>
          <p:cNvSpPr txBox="1"/>
          <p:nvPr/>
        </p:nvSpPr>
        <p:spPr>
          <a:xfrm>
            <a:off x="1610649" y="3906672"/>
            <a:ext cx="1361912" cy="523220"/>
          </a:xfrm>
          <a:prstGeom prst="rect">
            <a:avLst/>
          </a:prstGeom>
          <a:noFill/>
        </p:spPr>
        <p:txBody>
          <a:bodyPr wrap="square" rtlCol="0">
            <a:spAutoFit/>
          </a:bodyPr>
          <a:lstStyle/>
          <a:p>
            <a:pPr algn="ctr"/>
            <a:r>
              <a:rPr lang="en-US" sz="1400" dirty="0"/>
              <a:t>Start of Tribulation</a:t>
            </a:r>
          </a:p>
        </p:txBody>
      </p:sp>
      <p:cxnSp>
        <p:nvCxnSpPr>
          <p:cNvPr id="19" name="Straight Arrow Connector 18">
            <a:extLst>
              <a:ext uri="{FF2B5EF4-FFF2-40B4-BE49-F238E27FC236}">
                <a16:creationId xmlns:a16="http://schemas.microsoft.com/office/drawing/2014/main" id="{A02686D9-6FEB-52F9-F550-FD4E86A2C165}"/>
              </a:ext>
            </a:extLst>
          </p:cNvPr>
          <p:cNvCxnSpPr/>
          <p:nvPr/>
        </p:nvCxnSpPr>
        <p:spPr>
          <a:xfrm>
            <a:off x="2270369" y="4471881"/>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080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425940"/>
            <a:ext cx="5806773" cy="1323439"/>
          </a:xfrm>
          <a:prstGeom prst="rect">
            <a:avLst/>
          </a:prstGeom>
          <a:noFill/>
        </p:spPr>
        <p:txBody>
          <a:bodyPr wrap="square" rtlCol="0">
            <a:spAutoFit/>
          </a:bodyPr>
          <a:lstStyle/>
          <a:p>
            <a:pPr algn="ctr"/>
            <a:r>
              <a:rPr lang="en-US" sz="1600" dirty="0"/>
              <a:t>“Therefore when you see the ‘abomination of desolation’, spoken of by Daniel the prophet… then let those who are in Judea flee to the mountains… For then there will be </a:t>
            </a:r>
            <a:r>
              <a:rPr lang="en-US" sz="1600" u="sng" dirty="0"/>
              <a:t>great tribulation</a:t>
            </a:r>
            <a:r>
              <a:rPr lang="en-US" sz="1600" dirty="0"/>
              <a:t>, such as has not been since the beginning of the world…”</a:t>
            </a:r>
          </a:p>
          <a:p>
            <a:pPr algn="ctr"/>
            <a:r>
              <a:rPr lang="en-US" sz="1600" dirty="0"/>
              <a:t>-Matthew 24:15-21</a:t>
            </a:r>
          </a:p>
        </p:txBody>
      </p:sp>
      <p:cxnSp>
        <p:nvCxnSpPr>
          <p:cNvPr id="8" name="Straight Arrow Connector 7">
            <a:extLst>
              <a:ext uri="{FF2B5EF4-FFF2-40B4-BE49-F238E27FC236}">
                <a16:creationId xmlns:a16="http://schemas.microsoft.com/office/drawing/2014/main" id="{77EBABDC-EFBA-B628-4B2D-BD82A2DF7B19}"/>
              </a:ext>
            </a:extLst>
          </p:cNvPr>
          <p:cNvCxnSpPr/>
          <p:nvPr/>
        </p:nvCxnSpPr>
        <p:spPr>
          <a:xfrm>
            <a:off x="5923534" y="4471883"/>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6075890F-1563-11A5-2178-F53CD87A44E3}"/>
              </a:ext>
            </a:extLst>
          </p:cNvPr>
          <p:cNvSpPr txBox="1"/>
          <p:nvPr/>
        </p:nvSpPr>
        <p:spPr>
          <a:xfrm>
            <a:off x="5242577" y="3948663"/>
            <a:ext cx="1361912" cy="523220"/>
          </a:xfrm>
          <a:prstGeom prst="rect">
            <a:avLst/>
          </a:prstGeom>
          <a:noFill/>
        </p:spPr>
        <p:txBody>
          <a:bodyPr wrap="square" rtlCol="0">
            <a:spAutoFit/>
          </a:bodyPr>
          <a:lstStyle/>
          <a:p>
            <a:pPr algn="ctr"/>
            <a:r>
              <a:rPr lang="en-US" sz="1400" dirty="0"/>
              <a:t>Abomination of Desolation</a:t>
            </a:r>
          </a:p>
        </p:txBody>
      </p:sp>
      <p:cxnSp>
        <p:nvCxnSpPr>
          <p:cNvPr id="11" name="Straight Arrow Connector 10">
            <a:extLst>
              <a:ext uri="{FF2B5EF4-FFF2-40B4-BE49-F238E27FC236}">
                <a16:creationId xmlns:a16="http://schemas.microsoft.com/office/drawing/2014/main" id="{C781E542-C24C-EF4A-512E-5BB1287D035B}"/>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D8B64F8-6365-5807-C905-AE470AB8C9CD}"/>
              </a:ext>
            </a:extLst>
          </p:cNvPr>
          <p:cNvSpPr txBox="1"/>
          <p:nvPr/>
        </p:nvSpPr>
        <p:spPr>
          <a:xfrm>
            <a:off x="6911252" y="4315783"/>
            <a:ext cx="1946559" cy="369332"/>
          </a:xfrm>
          <a:prstGeom prst="rect">
            <a:avLst/>
          </a:prstGeom>
          <a:noFill/>
        </p:spPr>
        <p:txBody>
          <a:bodyPr wrap="none" rtlCol="0">
            <a:spAutoFit/>
          </a:bodyPr>
          <a:lstStyle/>
          <a:p>
            <a:r>
              <a:rPr lang="en-US" dirty="0"/>
              <a:t>“Great Tribulation”</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7188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1610649" y="3906672"/>
            <a:ext cx="1361912" cy="523220"/>
          </a:xfrm>
          <a:prstGeom prst="rect">
            <a:avLst/>
          </a:prstGeom>
          <a:noFill/>
        </p:spPr>
        <p:txBody>
          <a:bodyPr wrap="square" rtlCol="0">
            <a:spAutoFit/>
          </a:bodyPr>
          <a:lstStyle/>
          <a:p>
            <a:pPr algn="ctr"/>
            <a:r>
              <a:rPr lang="en-US" sz="1400" dirty="0"/>
              <a:t>Start of Tribulation</a:t>
            </a:r>
          </a:p>
        </p:txBody>
      </p:sp>
      <p:cxnSp>
        <p:nvCxnSpPr>
          <p:cNvPr id="14" name="Straight Arrow Connector 13">
            <a:extLst>
              <a:ext uri="{FF2B5EF4-FFF2-40B4-BE49-F238E27FC236}">
                <a16:creationId xmlns:a16="http://schemas.microsoft.com/office/drawing/2014/main" id="{4F88EBD7-4460-9C4D-F3C2-6523B89CCBAA}"/>
              </a:ext>
            </a:extLst>
          </p:cNvPr>
          <p:cNvCxnSpPr/>
          <p:nvPr/>
        </p:nvCxnSpPr>
        <p:spPr>
          <a:xfrm>
            <a:off x="2293287" y="447188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6455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425940"/>
            <a:ext cx="5806773" cy="830997"/>
          </a:xfrm>
          <a:prstGeom prst="rect">
            <a:avLst/>
          </a:prstGeom>
          <a:noFill/>
        </p:spPr>
        <p:txBody>
          <a:bodyPr wrap="square" rtlCol="0">
            <a:spAutoFit/>
          </a:bodyPr>
          <a:lstStyle/>
          <a:p>
            <a:pPr algn="ctr"/>
            <a:r>
              <a:rPr lang="en-US" sz="1600" dirty="0"/>
              <a:t>“Now, brethren, concerning the coming of our Lord Jesus Christ and our Gathering together to Him…”</a:t>
            </a:r>
          </a:p>
          <a:p>
            <a:pPr algn="ctr"/>
            <a:r>
              <a:rPr lang="en-US" sz="1600" dirty="0"/>
              <a:t>-2 Thessalonians 2:1</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949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323829"/>
            <a:ext cx="5806773" cy="1323439"/>
          </a:xfrm>
          <a:prstGeom prst="rect">
            <a:avLst/>
          </a:prstGeom>
          <a:noFill/>
        </p:spPr>
        <p:txBody>
          <a:bodyPr wrap="square" rtlCol="0">
            <a:spAutoFit/>
          </a:bodyPr>
          <a:lstStyle/>
          <a:p>
            <a:pPr algn="ctr"/>
            <a:r>
              <a:rPr lang="en-US" sz="1600" dirty="0"/>
              <a:t>“…the man of sin is revealed, the son of perdition, who opposes and exalts himself above all that is called God or that is worshiped, so that he sits as God in the temple of God, showing himself that he is God.”</a:t>
            </a:r>
          </a:p>
          <a:p>
            <a:pPr algn="ctr"/>
            <a:r>
              <a:rPr lang="en-US" sz="1600" dirty="0"/>
              <a:t>-2 Thessalonians 2:3b-4</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261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323829"/>
            <a:ext cx="5806773" cy="830997"/>
          </a:xfrm>
          <a:prstGeom prst="rect">
            <a:avLst/>
          </a:prstGeom>
          <a:noFill/>
        </p:spPr>
        <p:txBody>
          <a:bodyPr wrap="square" rtlCol="0">
            <a:spAutoFit/>
          </a:bodyPr>
          <a:lstStyle/>
          <a:p>
            <a:pPr algn="ctr"/>
            <a:r>
              <a:rPr lang="en-US" sz="1600" dirty="0"/>
              <a:t>“Let no one deceive you by any means; for that day will not come unless the falling away comes first, and the man of sin is revealed…”</a:t>
            </a:r>
          </a:p>
          <a:p>
            <a:pPr algn="ctr"/>
            <a:r>
              <a:rPr lang="en-US" sz="1600" dirty="0"/>
              <a:t>-2 Thessalonians 2:3</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Tree>
    <p:extLst>
      <p:ext uri="{BB962C8B-B14F-4D97-AF65-F5344CB8AC3E}">
        <p14:creationId xmlns:p14="http://schemas.microsoft.com/office/powerpoint/2010/main" val="192164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323829"/>
            <a:ext cx="5806773" cy="1569660"/>
          </a:xfrm>
          <a:prstGeom prst="rect">
            <a:avLst/>
          </a:prstGeom>
          <a:noFill/>
        </p:spPr>
        <p:txBody>
          <a:bodyPr wrap="square" rtlCol="0">
            <a:spAutoFit/>
          </a:bodyPr>
          <a:lstStyle/>
          <a:p>
            <a:pPr algn="ctr"/>
            <a:r>
              <a:rPr lang="en-US" sz="1600" dirty="0"/>
              <a:t>“An [the Antichrist] was given a mouth speaking great things and blasphemies, and he was given authority to continue for forty-two months. Then he opened his mouth in blasphemy against God…And [the false prophet] exercises all the authority of the first beast in his presence…”</a:t>
            </a:r>
          </a:p>
          <a:p>
            <a:pPr algn="ctr"/>
            <a:r>
              <a:rPr lang="en-US" sz="1600" dirty="0"/>
              <a:t>-Revelation 13:5-12</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
        <p:nvSpPr>
          <p:cNvPr id="21" name="TextBox 20">
            <a:extLst>
              <a:ext uri="{FF2B5EF4-FFF2-40B4-BE49-F238E27FC236}">
                <a16:creationId xmlns:a16="http://schemas.microsoft.com/office/drawing/2014/main" id="{35E4953F-D9C4-8EF5-17A8-7BC9B87828D6}"/>
              </a:ext>
            </a:extLst>
          </p:cNvPr>
          <p:cNvSpPr txBox="1"/>
          <p:nvPr/>
        </p:nvSpPr>
        <p:spPr>
          <a:xfrm>
            <a:off x="5242577" y="5979857"/>
            <a:ext cx="1361912" cy="523220"/>
          </a:xfrm>
          <a:prstGeom prst="rect">
            <a:avLst/>
          </a:prstGeom>
          <a:noFill/>
        </p:spPr>
        <p:txBody>
          <a:bodyPr wrap="square" rtlCol="0">
            <a:spAutoFit/>
          </a:bodyPr>
          <a:lstStyle/>
          <a:p>
            <a:pPr algn="ctr"/>
            <a:r>
              <a:rPr lang="en-US" sz="1400" dirty="0"/>
              <a:t>Lawless One Revealed</a:t>
            </a:r>
          </a:p>
        </p:txBody>
      </p:sp>
      <p:cxnSp>
        <p:nvCxnSpPr>
          <p:cNvPr id="22" name="Straight Arrow Connector 21">
            <a:extLst>
              <a:ext uri="{FF2B5EF4-FFF2-40B4-BE49-F238E27FC236}">
                <a16:creationId xmlns:a16="http://schemas.microsoft.com/office/drawing/2014/main" id="{A920DDA8-682F-4713-9730-098388FE5531}"/>
              </a:ext>
            </a:extLst>
          </p:cNvPr>
          <p:cNvCxnSpPr>
            <a:cxnSpLocks/>
          </p:cNvCxnSpPr>
          <p:nvPr/>
        </p:nvCxnSpPr>
        <p:spPr>
          <a:xfrm flipV="1">
            <a:off x="5918609" y="5431692"/>
            <a:ext cx="4924" cy="54816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3860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10"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3020147" y="2323829"/>
            <a:ext cx="5806773" cy="1077218"/>
          </a:xfrm>
          <a:prstGeom prst="rect">
            <a:avLst/>
          </a:prstGeom>
          <a:noFill/>
        </p:spPr>
        <p:txBody>
          <a:bodyPr wrap="square" rtlCol="0">
            <a:spAutoFit/>
          </a:bodyPr>
          <a:lstStyle/>
          <a:p>
            <a:pPr algn="ctr"/>
            <a:r>
              <a:rPr lang="en-US" sz="1600" dirty="0"/>
              <a:t>“For the mystery of lawlessness is already at work; only He who now restrains will do so until He is taken out of the way. And then the lawless one will be revealed…”</a:t>
            </a:r>
          </a:p>
          <a:p>
            <a:pPr algn="ctr"/>
            <a:r>
              <a:rPr lang="en-US" sz="1600" dirty="0"/>
              <a:t>-2 Thessalonians 2:7-8</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
        <p:nvSpPr>
          <p:cNvPr id="21" name="TextBox 20">
            <a:extLst>
              <a:ext uri="{FF2B5EF4-FFF2-40B4-BE49-F238E27FC236}">
                <a16:creationId xmlns:a16="http://schemas.microsoft.com/office/drawing/2014/main" id="{35E4953F-D9C4-8EF5-17A8-7BC9B87828D6}"/>
              </a:ext>
            </a:extLst>
          </p:cNvPr>
          <p:cNvSpPr txBox="1"/>
          <p:nvPr/>
        </p:nvSpPr>
        <p:spPr>
          <a:xfrm>
            <a:off x="5242577" y="5979857"/>
            <a:ext cx="1361912" cy="523220"/>
          </a:xfrm>
          <a:prstGeom prst="rect">
            <a:avLst/>
          </a:prstGeom>
          <a:noFill/>
        </p:spPr>
        <p:txBody>
          <a:bodyPr wrap="square" rtlCol="0">
            <a:spAutoFit/>
          </a:bodyPr>
          <a:lstStyle/>
          <a:p>
            <a:pPr algn="ctr"/>
            <a:r>
              <a:rPr lang="en-US" sz="1400" dirty="0"/>
              <a:t>Lawless One Revealed</a:t>
            </a:r>
          </a:p>
        </p:txBody>
      </p:sp>
      <p:cxnSp>
        <p:nvCxnSpPr>
          <p:cNvPr id="22" name="Straight Arrow Connector 21">
            <a:extLst>
              <a:ext uri="{FF2B5EF4-FFF2-40B4-BE49-F238E27FC236}">
                <a16:creationId xmlns:a16="http://schemas.microsoft.com/office/drawing/2014/main" id="{A920DDA8-682F-4713-9730-098388FE5531}"/>
              </a:ext>
            </a:extLst>
          </p:cNvPr>
          <p:cNvCxnSpPr>
            <a:cxnSpLocks/>
          </p:cNvCxnSpPr>
          <p:nvPr/>
        </p:nvCxnSpPr>
        <p:spPr>
          <a:xfrm flipV="1">
            <a:off x="5918609" y="5431692"/>
            <a:ext cx="4924" cy="54816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B4456A38-9DB0-D32F-7DA9-A211D849D9AD}"/>
              </a:ext>
            </a:extLst>
          </p:cNvPr>
          <p:cNvSpPr txBox="1"/>
          <p:nvPr/>
        </p:nvSpPr>
        <p:spPr>
          <a:xfrm>
            <a:off x="4142792" y="3836818"/>
            <a:ext cx="1361912" cy="523220"/>
          </a:xfrm>
          <a:prstGeom prst="rect">
            <a:avLst/>
          </a:prstGeom>
          <a:noFill/>
        </p:spPr>
        <p:txBody>
          <a:bodyPr wrap="square" rtlCol="0">
            <a:spAutoFit/>
          </a:bodyPr>
          <a:lstStyle/>
          <a:p>
            <a:pPr algn="ctr"/>
            <a:r>
              <a:rPr lang="en-US" sz="1400" dirty="0"/>
              <a:t>Restrainer Removed</a:t>
            </a:r>
          </a:p>
        </p:txBody>
      </p:sp>
      <p:cxnSp>
        <p:nvCxnSpPr>
          <p:cNvPr id="24" name="Straight Arrow Connector 23">
            <a:extLst>
              <a:ext uri="{FF2B5EF4-FFF2-40B4-BE49-F238E27FC236}">
                <a16:creationId xmlns:a16="http://schemas.microsoft.com/office/drawing/2014/main" id="{60CC44DC-A22B-6341-D2A4-57A497057D00}"/>
              </a:ext>
            </a:extLst>
          </p:cNvPr>
          <p:cNvCxnSpPr>
            <a:cxnSpLocks/>
          </p:cNvCxnSpPr>
          <p:nvPr/>
        </p:nvCxnSpPr>
        <p:spPr>
          <a:xfrm>
            <a:off x="5242577" y="4372274"/>
            <a:ext cx="499504" cy="858552"/>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173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2962190" y="2323829"/>
            <a:ext cx="5912838" cy="1323439"/>
          </a:xfrm>
          <a:prstGeom prst="rect">
            <a:avLst/>
          </a:prstGeom>
          <a:noFill/>
        </p:spPr>
        <p:txBody>
          <a:bodyPr wrap="square" rtlCol="0">
            <a:spAutoFit/>
          </a:bodyPr>
          <a:lstStyle/>
          <a:p>
            <a:pPr algn="ctr"/>
            <a:r>
              <a:rPr lang="en-US" sz="1600" dirty="0"/>
              <a:t>“And [Antichrist] was given a mouth speaking great things and blasphemies, and he was given authority to continue for </a:t>
            </a:r>
            <a:r>
              <a:rPr lang="en-US" sz="1600" u="sng" dirty="0"/>
              <a:t>forty-two months</a:t>
            </a:r>
            <a:r>
              <a:rPr lang="en-US" sz="1600" dirty="0"/>
              <a:t>. Then he opened his mouth in blasphemy against God, to blaspheme His name, His tabernacle, and those who dwell in heaven.”</a:t>
            </a:r>
          </a:p>
          <a:p>
            <a:pPr algn="ctr"/>
            <a:r>
              <a:rPr lang="en-US" sz="1600" dirty="0"/>
              <a:t>-Revelation 13:5-6</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
        <p:nvSpPr>
          <p:cNvPr id="21" name="TextBox 20">
            <a:extLst>
              <a:ext uri="{FF2B5EF4-FFF2-40B4-BE49-F238E27FC236}">
                <a16:creationId xmlns:a16="http://schemas.microsoft.com/office/drawing/2014/main" id="{35E4953F-D9C4-8EF5-17A8-7BC9B87828D6}"/>
              </a:ext>
            </a:extLst>
          </p:cNvPr>
          <p:cNvSpPr txBox="1"/>
          <p:nvPr/>
        </p:nvSpPr>
        <p:spPr>
          <a:xfrm>
            <a:off x="5242577" y="5979857"/>
            <a:ext cx="1361912" cy="523220"/>
          </a:xfrm>
          <a:prstGeom prst="rect">
            <a:avLst/>
          </a:prstGeom>
          <a:noFill/>
        </p:spPr>
        <p:txBody>
          <a:bodyPr wrap="square" rtlCol="0">
            <a:spAutoFit/>
          </a:bodyPr>
          <a:lstStyle/>
          <a:p>
            <a:pPr algn="ctr"/>
            <a:r>
              <a:rPr lang="en-US" sz="1400" dirty="0"/>
              <a:t>Lawless One Revealed</a:t>
            </a:r>
          </a:p>
        </p:txBody>
      </p:sp>
      <p:cxnSp>
        <p:nvCxnSpPr>
          <p:cNvPr id="22" name="Straight Arrow Connector 21">
            <a:extLst>
              <a:ext uri="{FF2B5EF4-FFF2-40B4-BE49-F238E27FC236}">
                <a16:creationId xmlns:a16="http://schemas.microsoft.com/office/drawing/2014/main" id="{A920DDA8-682F-4713-9730-098388FE5531}"/>
              </a:ext>
            </a:extLst>
          </p:cNvPr>
          <p:cNvCxnSpPr>
            <a:cxnSpLocks/>
          </p:cNvCxnSpPr>
          <p:nvPr/>
        </p:nvCxnSpPr>
        <p:spPr>
          <a:xfrm flipV="1">
            <a:off x="5918609" y="5431692"/>
            <a:ext cx="4924" cy="54816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B4456A38-9DB0-D32F-7DA9-A211D849D9AD}"/>
              </a:ext>
            </a:extLst>
          </p:cNvPr>
          <p:cNvSpPr txBox="1"/>
          <p:nvPr/>
        </p:nvSpPr>
        <p:spPr>
          <a:xfrm>
            <a:off x="4142792" y="3836818"/>
            <a:ext cx="1361912" cy="523220"/>
          </a:xfrm>
          <a:prstGeom prst="rect">
            <a:avLst/>
          </a:prstGeom>
          <a:noFill/>
        </p:spPr>
        <p:txBody>
          <a:bodyPr wrap="square" rtlCol="0">
            <a:spAutoFit/>
          </a:bodyPr>
          <a:lstStyle/>
          <a:p>
            <a:pPr algn="ctr"/>
            <a:r>
              <a:rPr lang="en-US" sz="1400" dirty="0"/>
              <a:t>Restrainer Removed</a:t>
            </a:r>
          </a:p>
        </p:txBody>
      </p:sp>
      <p:cxnSp>
        <p:nvCxnSpPr>
          <p:cNvPr id="24" name="Straight Arrow Connector 23">
            <a:extLst>
              <a:ext uri="{FF2B5EF4-FFF2-40B4-BE49-F238E27FC236}">
                <a16:creationId xmlns:a16="http://schemas.microsoft.com/office/drawing/2014/main" id="{60CC44DC-A22B-6341-D2A4-57A497057D00}"/>
              </a:ext>
            </a:extLst>
          </p:cNvPr>
          <p:cNvCxnSpPr>
            <a:cxnSpLocks/>
          </p:cNvCxnSpPr>
          <p:nvPr/>
        </p:nvCxnSpPr>
        <p:spPr>
          <a:xfrm>
            <a:off x="5242577" y="4372274"/>
            <a:ext cx="499504" cy="858552"/>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219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2962190" y="2323829"/>
            <a:ext cx="5912838" cy="1323439"/>
          </a:xfrm>
          <a:prstGeom prst="rect">
            <a:avLst/>
          </a:prstGeom>
          <a:noFill/>
        </p:spPr>
        <p:txBody>
          <a:bodyPr wrap="square" rtlCol="0">
            <a:spAutoFit/>
          </a:bodyPr>
          <a:lstStyle/>
          <a:p>
            <a:pPr algn="ctr"/>
            <a:r>
              <a:rPr lang="en-US" sz="1600" dirty="0"/>
              <a:t>“…and [the gentiles] shall tread the holy city underfoot for </a:t>
            </a:r>
            <a:r>
              <a:rPr lang="en-US" sz="1600" u="sng" dirty="0"/>
              <a:t>forty-two months</a:t>
            </a:r>
            <a:r>
              <a:rPr lang="en-US" sz="1600" dirty="0"/>
              <a:t>. And I will give power to my two witnesses, and they will prophesy </a:t>
            </a:r>
            <a:r>
              <a:rPr lang="en-US" sz="1600" u="sng" dirty="0"/>
              <a:t>one thousand two hundred and sixty days</a:t>
            </a:r>
            <a:r>
              <a:rPr lang="en-US" sz="1600" dirty="0"/>
              <a:t>, clothed in sackcloth.”</a:t>
            </a:r>
          </a:p>
          <a:p>
            <a:pPr algn="ctr"/>
            <a:r>
              <a:rPr lang="en-US" sz="1600" dirty="0"/>
              <a:t>-Revelation 11:2b-3</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
        <p:nvSpPr>
          <p:cNvPr id="21" name="TextBox 20">
            <a:extLst>
              <a:ext uri="{FF2B5EF4-FFF2-40B4-BE49-F238E27FC236}">
                <a16:creationId xmlns:a16="http://schemas.microsoft.com/office/drawing/2014/main" id="{35E4953F-D9C4-8EF5-17A8-7BC9B87828D6}"/>
              </a:ext>
            </a:extLst>
          </p:cNvPr>
          <p:cNvSpPr txBox="1"/>
          <p:nvPr/>
        </p:nvSpPr>
        <p:spPr>
          <a:xfrm>
            <a:off x="5242577" y="5979857"/>
            <a:ext cx="1361912" cy="523220"/>
          </a:xfrm>
          <a:prstGeom prst="rect">
            <a:avLst/>
          </a:prstGeom>
          <a:noFill/>
        </p:spPr>
        <p:txBody>
          <a:bodyPr wrap="square" rtlCol="0">
            <a:spAutoFit/>
          </a:bodyPr>
          <a:lstStyle/>
          <a:p>
            <a:pPr algn="ctr"/>
            <a:r>
              <a:rPr lang="en-US" sz="1400" dirty="0"/>
              <a:t>Lawless One Revealed</a:t>
            </a:r>
          </a:p>
        </p:txBody>
      </p:sp>
      <p:cxnSp>
        <p:nvCxnSpPr>
          <p:cNvPr id="22" name="Straight Arrow Connector 21">
            <a:extLst>
              <a:ext uri="{FF2B5EF4-FFF2-40B4-BE49-F238E27FC236}">
                <a16:creationId xmlns:a16="http://schemas.microsoft.com/office/drawing/2014/main" id="{A920DDA8-682F-4713-9730-098388FE5531}"/>
              </a:ext>
            </a:extLst>
          </p:cNvPr>
          <p:cNvCxnSpPr>
            <a:cxnSpLocks/>
          </p:cNvCxnSpPr>
          <p:nvPr/>
        </p:nvCxnSpPr>
        <p:spPr>
          <a:xfrm flipV="1">
            <a:off x="5918609" y="5431692"/>
            <a:ext cx="4924" cy="54816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B4456A38-9DB0-D32F-7DA9-A211D849D9AD}"/>
              </a:ext>
            </a:extLst>
          </p:cNvPr>
          <p:cNvSpPr txBox="1"/>
          <p:nvPr/>
        </p:nvSpPr>
        <p:spPr>
          <a:xfrm>
            <a:off x="4142792" y="3836818"/>
            <a:ext cx="1361912" cy="523220"/>
          </a:xfrm>
          <a:prstGeom prst="rect">
            <a:avLst/>
          </a:prstGeom>
          <a:noFill/>
        </p:spPr>
        <p:txBody>
          <a:bodyPr wrap="square" rtlCol="0">
            <a:spAutoFit/>
          </a:bodyPr>
          <a:lstStyle/>
          <a:p>
            <a:pPr algn="ctr"/>
            <a:r>
              <a:rPr lang="en-US" sz="1400" dirty="0"/>
              <a:t>Restrainer Removed</a:t>
            </a:r>
          </a:p>
        </p:txBody>
      </p:sp>
      <p:cxnSp>
        <p:nvCxnSpPr>
          <p:cNvPr id="24" name="Straight Arrow Connector 23">
            <a:extLst>
              <a:ext uri="{FF2B5EF4-FFF2-40B4-BE49-F238E27FC236}">
                <a16:creationId xmlns:a16="http://schemas.microsoft.com/office/drawing/2014/main" id="{60CC44DC-A22B-6341-D2A4-57A497057D00}"/>
              </a:ext>
            </a:extLst>
          </p:cNvPr>
          <p:cNvCxnSpPr>
            <a:cxnSpLocks/>
          </p:cNvCxnSpPr>
          <p:nvPr/>
        </p:nvCxnSpPr>
        <p:spPr>
          <a:xfrm>
            <a:off x="5242577" y="4372274"/>
            <a:ext cx="499504" cy="858552"/>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61012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8D6F-E68E-8935-1559-C2035F719865}"/>
              </a:ext>
            </a:extLst>
          </p:cNvPr>
          <p:cNvSpPr>
            <a:spLocks noGrp="1"/>
          </p:cNvSpPr>
          <p:nvPr>
            <p:ph type="title"/>
          </p:nvPr>
        </p:nvSpPr>
        <p:spPr/>
        <p:txBody>
          <a:bodyPr/>
          <a:lstStyle/>
          <a:p>
            <a:r>
              <a:rPr lang="en-US" dirty="0"/>
              <a:t>The Ghost army</a:t>
            </a:r>
          </a:p>
        </p:txBody>
      </p:sp>
      <p:pic>
        <p:nvPicPr>
          <p:cNvPr id="5" name="Content Placeholder 4" descr="A picture containing tree, outdoor, transport, military vehicle&#10;&#10;Description automatically generated">
            <a:extLst>
              <a:ext uri="{FF2B5EF4-FFF2-40B4-BE49-F238E27FC236}">
                <a16:creationId xmlns:a16="http://schemas.microsoft.com/office/drawing/2014/main" id="{7E02FCBA-4ADD-9DF3-4790-FE124BC2FF22}"/>
              </a:ext>
            </a:extLst>
          </p:cNvPr>
          <p:cNvPicPr>
            <a:picLocks noGrp="1" noChangeAspect="1"/>
          </p:cNvPicPr>
          <p:nvPr>
            <p:ph idx="1"/>
          </p:nvPr>
        </p:nvPicPr>
        <p:blipFill>
          <a:blip r:embed="rId2"/>
          <a:stretch>
            <a:fillRect/>
          </a:stretch>
        </p:blipFill>
        <p:spPr>
          <a:xfrm>
            <a:off x="3216176" y="2382931"/>
            <a:ext cx="5759648" cy="416134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18565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2962190" y="2323829"/>
            <a:ext cx="5912838" cy="1323439"/>
          </a:xfrm>
          <a:prstGeom prst="rect">
            <a:avLst/>
          </a:prstGeom>
          <a:noFill/>
        </p:spPr>
        <p:txBody>
          <a:bodyPr wrap="square" rtlCol="0">
            <a:spAutoFit/>
          </a:bodyPr>
          <a:lstStyle/>
          <a:p>
            <a:pPr algn="ctr"/>
            <a:r>
              <a:rPr lang="en-US" sz="1600" u="sng" dirty="0"/>
              <a:t>Revelation 17</a:t>
            </a:r>
          </a:p>
          <a:p>
            <a:pPr algn="ctr"/>
            <a:r>
              <a:rPr lang="en-US" sz="1600" dirty="0"/>
              <a:t>Union of powerful religious entity with Antichrist (Mystery of Babylon)</a:t>
            </a:r>
          </a:p>
          <a:p>
            <a:pPr algn="ctr"/>
            <a:r>
              <a:rPr lang="en-US" sz="1600" u="sng" dirty="0"/>
              <a:t>Revelation 14</a:t>
            </a:r>
          </a:p>
          <a:p>
            <a:pPr algn="ctr"/>
            <a:r>
              <a:rPr lang="en-US" sz="1600" dirty="0"/>
              <a:t>Babylon falls at likely the 3.5 year point of tribulation</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
        <p:nvSpPr>
          <p:cNvPr id="21" name="TextBox 20">
            <a:extLst>
              <a:ext uri="{FF2B5EF4-FFF2-40B4-BE49-F238E27FC236}">
                <a16:creationId xmlns:a16="http://schemas.microsoft.com/office/drawing/2014/main" id="{35E4953F-D9C4-8EF5-17A8-7BC9B87828D6}"/>
              </a:ext>
            </a:extLst>
          </p:cNvPr>
          <p:cNvSpPr txBox="1"/>
          <p:nvPr/>
        </p:nvSpPr>
        <p:spPr>
          <a:xfrm>
            <a:off x="5242577" y="5979857"/>
            <a:ext cx="1361912" cy="523220"/>
          </a:xfrm>
          <a:prstGeom prst="rect">
            <a:avLst/>
          </a:prstGeom>
          <a:noFill/>
        </p:spPr>
        <p:txBody>
          <a:bodyPr wrap="square" rtlCol="0">
            <a:spAutoFit/>
          </a:bodyPr>
          <a:lstStyle/>
          <a:p>
            <a:pPr algn="ctr"/>
            <a:r>
              <a:rPr lang="en-US" sz="1400" dirty="0"/>
              <a:t>Lawless One Revealed</a:t>
            </a:r>
          </a:p>
        </p:txBody>
      </p:sp>
      <p:cxnSp>
        <p:nvCxnSpPr>
          <p:cNvPr id="22" name="Straight Arrow Connector 21">
            <a:extLst>
              <a:ext uri="{FF2B5EF4-FFF2-40B4-BE49-F238E27FC236}">
                <a16:creationId xmlns:a16="http://schemas.microsoft.com/office/drawing/2014/main" id="{A920DDA8-682F-4713-9730-098388FE5531}"/>
              </a:ext>
            </a:extLst>
          </p:cNvPr>
          <p:cNvCxnSpPr>
            <a:cxnSpLocks/>
          </p:cNvCxnSpPr>
          <p:nvPr/>
        </p:nvCxnSpPr>
        <p:spPr>
          <a:xfrm flipV="1">
            <a:off x="5918609" y="5431692"/>
            <a:ext cx="4924" cy="54816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B4456A38-9DB0-D32F-7DA9-A211D849D9AD}"/>
              </a:ext>
            </a:extLst>
          </p:cNvPr>
          <p:cNvSpPr txBox="1"/>
          <p:nvPr/>
        </p:nvSpPr>
        <p:spPr>
          <a:xfrm>
            <a:off x="4142792" y="3836818"/>
            <a:ext cx="1361912" cy="523220"/>
          </a:xfrm>
          <a:prstGeom prst="rect">
            <a:avLst/>
          </a:prstGeom>
          <a:noFill/>
        </p:spPr>
        <p:txBody>
          <a:bodyPr wrap="square" rtlCol="0">
            <a:spAutoFit/>
          </a:bodyPr>
          <a:lstStyle/>
          <a:p>
            <a:pPr algn="ctr"/>
            <a:r>
              <a:rPr lang="en-US" sz="1400" dirty="0"/>
              <a:t>Restrainer Removed</a:t>
            </a:r>
          </a:p>
        </p:txBody>
      </p:sp>
      <p:cxnSp>
        <p:nvCxnSpPr>
          <p:cNvPr id="24" name="Straight Arrow Connector 23">
            <a:extLst>
              <a:ext uri="{FF2B5EF4-FFF2-40B4-BE49-F238E27FC236}">
                <a16:creationId xmlns:a16="http://schemas.microsoft.com/office/drawing/2014/main" id="{60CC44DC-A22B-6341-D2A4-57A497057D00}"/>
              </a:ext>
            </a:extLst>
          </p:cNvPr>
          <p:cNvCxnSpPr>
            <a:cxnSpLocks/>
          </p:cNvCxnSpPr>
          <p:nvPr/>
        </p:nvCxnSpPr>
        <p:spPr>
          <a:xfrm>
            <a:off x="5242577" y="4372274"/>
            <a:ext cx="499504" cy="858552"/>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69249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6117-B4B1-B173-0662-720CA7F56F7D}"/>
              </a:ext>
            </a:extLst>
          </p:cNvPr>
          <p:cNvSpPr>
            <a:spLocks noGrp="1"/>
          </p:cNvSpPr>
          <p:nvPr>
            <p:ph type="title"/>
          </p:nvPr>
        </p:nvSpPr>
        <p:spPr/>
        <p:txBody>
          <a:bodyPr/>
          <a:lstStyle/>
          <a:p>
            <a:r>
              <a:rPr lang="en-US" dirty="0"/>
              <a:t>Timeline</a:t>
            </a:r>
          </a:p>
        </p:txBody>
      </p:sp>
      <p:cxnSp>
        <p:nvCxnSpPr>
          <p:cNvPr id="5" name="Straight Arrow Connector 4">
            <a:extLst>
              <a:ext uri="{FF2B5EF4-FFF2-40B4-BE49-F238E27FC236}">
                <a16:creationId xmlns:a16="http://schemas.microsoft.com/office/drawing/2014/main" id="{4FF8A9A6-D452-4C54-1032-5DE5848364C2}"/>
              </a:ext>
            </a:extLst>
          </p:cNvPr>
          <p:cNvCxnSpPr/>
          <p:nvPr/>
        </p:nvCxnSpPr>
        <p:spPr>
          <a:xfrm>
            <a:off x="1214968" y="5346063"/>
            <a:ext cx="9417132" cy="0"/>
          </a:xfrm>
          <a:prstGeom prst="straightConnector1">
            <a:avLst/>
          </a:prstGeom>
          <a:ln w="50800">
            <a:headEnd type="triangle"/>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C740A8A1-9476-5035-652A-D08A871913D3}"/>
              </a:ext>
            </a:extLst>
          </p:cNvPr>
          <p:cNvSpPr txBox="1"/>
          <p:nvPr/>
        </p:nvSpPr>
        <p:spPr>
          <a:xfrm>
            <a:off x="2969324" y="2588266"/>
            <a:ext cx="5912838" cy="646331"/>
          </a:xfrm>
          <a:prstGeom prst="rect">
            <a:avLst/>
          </a:prstGeom>
          <a:noFill/>
        </p:spPr>
        <p:txBody>
          <a:bodyPr wrap="square" rtlCol="0">
            <a:spAutoFit/>
          </a:bodyPr>
          <a:lstStyle/>
          <a:p>
            <a:pPr algn="ctr"/>
            <a:r>
              <a:rPr lang="en-US" sz="3600" u="sng" dirty="0"/>
              <a:t>Conclusion?</a:t>
            </a:r>
          </a:p>
        </p:txBody>
      </p:sp>
      <p:cxnSp>
        <p:nvCxnSpPr>
          <p:cNvPr id="15" name="Straight Arrow Connector 14">
            <a:extLst>
              <a:ext uri="{FF2B5EF4-FFF2-40B4-BE49-F238E27FC236}">
                <a16:creationId xmlns:a16="http://schemas.microsoft.com/office/drawing/2014/main" id="{E8FABCC6-D914-68D4-6BDE-C9C34F7B0609}"/>
              </a:ext>
            </a:extLst>
          </p:cNvPr>
          <p:cNvCxnSpPr/>
          <p:nvPr/>
        </p:nvCxnSpPr>
        <p:spPr>
          <a:xfrm>
            <a:off x="9900395"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86D71AF0-DAC7-A54F-E61D-A15439BEF8A1}"/>
              </a:ext>
            </a:extLst>
          </p:cNvPr>
          <p:cNvSpPr txBox="1"/>
          <p:nvPr/>
        </p:nvSpPr>
        <p:spPr>
          <a:xfrm>
            <a:off x="9219439" y="3906672"/>
            <a:ext cx="1361912" cy="523220"/>
          </a:xfrm>
          <a:prstGeom prst="rect">
            <a:avLst/>
          </a:prstGeom>
          <a:noFill/>
        </p:spPr>
        <p:txBody>
          <a:bodyPr wrap="square" rtlCol="0">
            <a:spAutoFit/>
          </a:bodyPr>
          <a:lstStyle/>
          <a:p>
            <a:pPr algn="ctr"/>
            <a:r>
              <a:rPr lang="en-US" sz="1400" dirty="0"/>
              <a:t>End of Tribulation</a:t>
            </a:r>
          </a:p>
        </p:txBody>
      </p:sp>
      <p:sp>
        <p:nvSpPr>
          <p:cNvPr id="13" name="TextBox 12">
            <a:extLst>
              <a:ext uri="{FF2B5EF4-FFF2-40B4-BE49-F238E27FC236}">
                <a16:creationId xmlns:a16="http://schemas.microsoft.com/office/drawing/2014/main" id="{18CA344C-646D-A07B-DEB9-0570F3E4A811}"/>
              </a:ext>
            </a:extLst>
          </p:cNvPr>
          <p:cNvSpPr txBox="1"/>
          <p:nvPr/>
        </p:nvSpPr>
        <p:spPr>
          <a:xfrm>
            <a:off x="939719" y="3493380"/>
            <a:ext cx="1361912" cy="307777"/>
          </a:xfrm>
          <a:prstGeom prst="rect">
            <a:avLst/>
          </a:prstGeom>
          <a:noFill/>
        </p:spPr>
        <p:txBody>
          <a:bodyPr wrap="square" rtlCol="0">
            <a:spAutoFit/>
          </a:bodyPr>
          <a:lstStyle/>
          <a:p>
            <a:pPr algn="ctr"/>
            <a:r>
              <a:rPr lang="en-US" sz="1400" dirty="0"/>
              <a:t>Rapture</a:t>
            </a:r>
          </a:p>
        </p:txBody>
      </p:sp>
      <p:cxnSp>
        <p:nvCxnSpPr>
          <p:cNvPr id="17" name="Straight Arrow Connector 16">
            <a:extLst>
              <a:ext uri="{FF2B5EF4-FFF2-40B4-BE49-F238E27FC236}">
                <a16:creationId xmlns:a16="http://schemas.microsoft.com/office/drawing/2014/main" id="{451F10B3-83ED-515B-D0AD-A30A47C876F0}"/>
              </a:ext>
            </a:extLst>
          </p:cNvPr>
          <p:cNvCxnSpPr>
            <a:cxnSpLocks/>
          </p:cNvCxnSpPr>
          <p:nvPr/>
        </p:nvCxnSpPr>
        <p:spPr>
          <a:xfrm flipV="1">
            <a:off x="1620675" y="3906672"/>
            <a:ext cx="0" cy="132415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0D06F175-211E-234B-3242-437671E3FD4F}"/>
              </a:ext>
            </a:extLst>
          </p:cNvPr>
          <p:cNvSpPr txBox="1"/>
          <p:nvPr/>
        </p:nvSpPr>
        <p:spPr>
          <a:xfrm>
            <a:off x="1279689" y="5872135"/>
            <a:ext cx="1361912" cy="738664"/>
          </a:xfrm>
          <a:prstGeom prst="rect">
            <a:avLst/>
          </a:prstGeom>
          <a:noFill/>
        </p:spPr>
        <p:txBody>
          <a:bodyPr wrap="square" rtlCol="0">
            <a:spAutoFit/>
          </a:bodyPr>
          <a:lstStyle/>
          <a:p>
            <a:pPr algn="ctr"/>
            <a:r>
              <a:rPr lang="en-US" sz="1400" dirty="0"/>
              <a:t>Covenant with Israel (Start)</a:t>
            </a:r>
          </a:p>
          <a:p>
            <a:pPr algn="ctr"/>
            <a:r>
              <a:rPr lang="en-US" sz="1400" dirty="0"/>
              <a:t>-Daniel 9:27</a:t>
            </a:r>
          </a:p>
        </p:txBody>
      </p:sp>
      <p:cxnSp>
        <p:nvCxnSpPr>
          <p:cNvPr id="19" name="Straight Arrow Connector 18">
            <a:extLst>
              <a:ext uri="{FF2B5EF4-FFF2-40B4-BE49-F238E27FC236}">
                <a16:creationId xmlns:a16="http://schemas.microsoft.com/office/drawing/2014/main" id="{095BEF35-0818-89DD-971D-5C75C4FFAF87}"/>
              </a:ext>
            </a:extLst>
          </p:cNvPr>
          <p:cNvCxnSpPr>
            <a:cxnSpLocks/>
          </p:cNvCxnSpPr>
          <p:nvPr/>
        </p:nvCxnSpPr>
        <p:spPr>
          <a:xfrm flipV="1">
            <a:off x="1960645" y="5431692"/>
            <a:ext cx="0" cy="440443"/>
          </a:xfrm>
          <a:prstGeom prst="straightConnector1">
            <a:avLst/>
          </a:prstGeom>
          <a:ln w="3810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2BDF2427-DEDB-6D0F-21F5-A3CDAC0117A2}"/>
              </a:ext>
            </a:extLst>
          </p:cNvPr>
          <p:cNvSpPr txBox="1"/>
          <p:nvPr/>
        </p:nvSpPr>
        <p:spPr>
          <a:xfrm>
            <a:off x="5242577" y="3849054"/>
            <a:ext cx="1361912" cy="523220"/>
          </a:xfrm>
          <a:prstGeom prst="rect">
            <a:avLst/>
          </a:prstGeom>
          <a:noFill/>
        </p:spPr>
        <p:txBody>
          <a:bodyPr wrap="square" rtlCol="0">
            <a:spAutoFit/>
          </a:bodyPr>
          <a:lstStyle/>
          <a:p>
            <a:pPr algn="ctr"/>
            <a:r>
              <a:rPr lang="en-US" sz="1400" dirty="0"/>
              <a:t>Man of Sin Revealed</a:t>
            </a:r>
          </a:p>
        </p:txBody>
      </p:sp>
      <p:cxnSp>
        <p:nvCxnSpPr>
          <p:cNvPr id="12" name="Straight Arrow Connector 11">
            <a:extLst>
              <a:ext uri="{FF2B5EF4-FFF2-40B4-BE49-F238E27FC236}">
                <a16:creationId xmlns:a16="http://schemas.microsoft.com/office/drawing/2014/main" id="{6E38B357-F418-B945-A31A-1495600777CD}"/>
              </a:ext>
            </a:extLst>
          </p:cNvPr>
          <p:cNvCxnSpPr/>
          <p:nvPr/>
        </p:nvCxnSpPr>
        <p:spPr>
          <a:xfrm>
            <a:off x="5925743" y="4429892"/>
            <a:ext cx="0" cy="8009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B0D97DE-C717-6F59-D50F-9C48E27D4C41}"/>
              </a:ext>
            </a:extLst>
          </p:cNvPr>
          <p:cNvCxnSpPr/>
          <p:nvPr/>
        </p:nvCxnSpPr>
        <p:spPr>
          <a:xfrm>
            <a:off x="6040380"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E00AECD-0F11-F569-5077-2EE1FFFD393F}"/>
              </a:ext>
            </a:extLst>
          </p:cNvPr>
          <p:cNvSpPr txBox="1"/>
          <p:nvPr/>
        </p:nvSpPr>
        <p:spPr>
          <a:xfrm>
            <a:off x="6911252" y="4315783"/>
            <a:ext cx="2101986" cy="369332"/>
          </a:xfrm>
          <a:prstGeom prst="rect">
            <a:avLst/>
          </a:prstGeom>
          <a:noFill/>
        </p:spPr>
        <p:txBody>
          <a:bodyPr wrap="none" rtlCol="0">
            <a:spAutoFit/>
          </a:bodyPr>
          <a:lstStyle/>
          <a:p>
            <a:r>
              <a:rPr lang="en-US" dirty="0"/>
              <a:t>The Day of the Lord</a:t>
            </a:r>
          </a:p>
        </p:txBody>
      </p:sp>
      <p:sp>
        <p:nvSpPr>
          <p:cNvPr id="21" name="TextBox 20">
            <a:extLst>
              <a:ext uri="{FF2B5EF4-FFF2-40B4-BE49-F238E27FC236}">
                <a16:creationId xmlns:a16="http://schemas.microsoft.com/office/drawing/2014/main" id="{35E4953F-D9C4-8EF5-17A8-7BC9B87828D6}"/>
              </a:ext>
            </a:extLst>
          </p:cNvPr>
          <p:cNvSpPr txBox="1"/>
          <p:nvPr/>
        </p:nvSpPr>
        <p:spPr>
          <a:xfrm>
            <a:off x="5242577" y="5979857"/>
            <a:ext cx="1361912" cy="523220"/>
          </a:xfrm>
          <a:prstGeom prst="rect">
            <a:avLst/>
          </a:prstGeom>
          <a:noFill/>
        </p:spPr>
        <p:txBody>
          <a:bodyPr wrap="square" rtlCol="0">
            <a:spAutoFit/>
          </a:bodyPr>
          <a:lstStyle/>
          <a:p>
            <a:pPr algn="ctr"/>
            <a:r>
              <a:rPr lang="en-US" sz="1400" dirty="0"/>
              <a:t>Lawless One Revealed</a:t>
            </a:r>
          </a:p>
        </p:txBody>
      </p:sp>
      <p:cxnSp>
        <p:nvCxnSpPr>
          <p:cNvPr id="22" name="Straight Arrow Connector 21">
            <a:extLst>
              <a:ext uri="{FF2B5EF4-FFF2-40B4-BE49-F238E27FC236}">
                <a16:creationId xmlns:a16="http://schemas.microsoft.com/office/drawing/2014/main" id="{A920DDA8-682F-4713-9730-098388FE5531}"/>
              </a:ext>
            </a:extLst>
          </p:cNvPr>
          <p:cNvCxnSpPr>
            <a:cxnSpLocks/>
          </p:cNvCxnSpPr>
          <p:nvPr/>
        </p:nvCxnSpPr>
        <p:spPr>
          <a:xfrm flipV="1">
            <a:off x="5918609" y="5431692"/>
            <a:ext cx="4924" cy="54816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B4456A38-9DB0-D32F-7DA9-A211D849D9AD}"/>
              </a:ext>
            </a:extLst>
          </p:cNvPr>
          <p:cNvSpPr txBox="1"/>
          <p:nvPr/>
        </p:nvSpPr>
        <p:spPr>
          <a:xfrm>
            <a:off x="4142792" y="3836818"/>
            <a:ext cx="1361912" cy="523220"/>
          </a:xfrm>
          <a:prstGeom prst="rect">
            <a:avLst/>
          </a:prstGeom>
          <a:noFill/>
        </p:spPr>
        <p:txBody>
          <a:bodyPr wrap="square" rtlCol="0">
            <a:spAutoFit/>
          </a:bodyPr>
          <a:lstStyle/>
          <a:p>
            <a:pPr algn="ctr"/>
            <a:r>
              <a:rPr lang="en-US" sz="1400" dirty="0"/>
              <a:t>Restrainer Removed</a:t>
            </a:r>
          </a:p>
        </p:txBody>
      </p:sp>
      <p:cxnSp>
        <p:nvCxnSpPr>
          <p:cNvPr id="24" name="Straight Arrow Connector 23">
            <a:extLst>
              <a:ext uri="{FF2B5EF4-FFF2-40B4-BE49-F238E27FC236}">
                <a16:creationId xmlns:a16="http://schemas.microsoft.com/office/drawing/2014/main" id="{60CC44DC-A22B-6341-D2A4-57A497057D00}"/>
              </a:ext>
            </a:extLst>
          </p:cNvPr>
          <p:cNvCxnSpPr>
            <a:cxnSpLocks/>
          </p:cNvCxnSpPr>
          <p:nvPr/>
        </p:nvCxnSpPr>
        <p:spPr>
          <a:xfrm>
            <a:off x="5242577" y="4372274"/>
            <a:ext cx="499504" cy="858552"/>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419268A8-47AB-5234-BC61-8F6779E07273}"/>
              </a:ext>
            </a:extLst>
          </p:cNvPr>
          <p:cNvCxnSpPr/>
          <p:nvPr/>
        </p:nvCxnSpPr>
        <p:spPr>
          <a:xfrm>
            <a:off x="2039869" y="4738861"/>
            <a:ext cx="379108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4F121D1-5B74-911D-6BEF-9DF83DD4A05D}"/>
              </a:ext>
            </a:extLst>
          </p:cNvPr>
          <p:cNvSpPr txBox="1"/>
          <p:nvPr/>
        </p:nvSpPr>
        <p:spPr>
          <a:xfrm>
            <a:off x="2933379" y="4360038"/>
            <a:ext cx="1890005" cy="369332"/>
          </a:xfrm>
          <a:prstGeom prst="rect">
            <a:avLst/>
          </a:prstGeom>
          <a:noFill/>
        </p:spPr>
        <p:txBody>
          <a:bodyPr wrap="none" rtlCol="0">
            <a:spAutoFit/>
          </a:bodyPr>
          <a:lstStyle/>
          <a:p>
            <a:r>
              <a:rPr lang="en-US" dirty="0"/>
              <a:t>The “Falling Away”</a:t>
            </a:r>
          </a:p>
        </p:txBody>
      </p:sp>
    </p:spTree>
    <p:extLst>
      <p:ext uri="{BB962C8B-B14F-4D97-AF65-F5344CB8AC3E}">
        <p14:creationId xmlns:p14="http://schemas.microsoft.com/office/powerpoint/2010/main" val="2506727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48C6F-C383-03F2-DCBA-7AC1EE0A40E8}"/>
              </a:ext>
            </a:extLst>
          </p:cNvPr>
          <p:cNvSpPr>
            <a:spLocks noGrp="1"/>
          </p:cNvSpPr>
          <p:nvPr>
            <p:ph type="title"/>
          </p:nvPr>
        </p:nvSpPr>
        <p:spPr/>
        <p:txBody>
          <a:bodyPr/>
          <a:lstStyle/>
          <a:p>
            <a:r>
              <a:rPr lang="en-US" dirty="0"/>
              <a:t>Deception</a:t>
            </a:r>
          </a:p>
        </p:txBody>
      </p:sp>
      <p:sp>
        <p:nvSpPr>
          <p:cNvPr id="3" name="Content Placeholder 2">
            <a:extLst>
              <a:ext uri="{FF2B5EF4-FFF2-40B4-BE49-F238E27FC236}">
                <a16:creationId xmlns:a16="http://schemas.microsoft.com/office/drawing/2014/main" id="{5A58321B-03F3-AE1F-E6AD-92A446603916}"/>
              </a:ext>
            </a:extLst>
          </p:cNvPr>
          <p:cNvSpPr>
            <a:spLocks noGrp="1"/>
          </p:cNvSpPr>
          <p:nvPr>
            <p:ph idx="1"/>
          </p:nvPr>
        </p:nvSpPr>
        <p:spPr/>
        <p:txBody>
          <a:bodyPr>
            <a:normAutofit/>
          </a:bodyPr>
          <a:lstStyle/>
          <a:p>
            <a:pPr marL="0" indent="0" algn="ctr">
              <a:buNone/>
            </a:pPr>
            <a:endParaRPr lang="en-US" sz="2800" dirty="0"/>
          </a:p>
          <a:p>
            <a:pPr marL="0" indent="0" algn="ctr">
              <a:buNone/>
            </a:pPr>
            <a:endParaRPr lang="en-US" sz="2800" dirty="0"/>
          </a:p>
          <a:p>
            <a:pPr marL="0" indent="0" algn="ctr">
              <a:buNone/>
            </a:pPr>
            <a:r>
              <a:rPr lang="en-US" sz="2800" dirty="0"/>
              <a:t>“A systematic fabrication of a false reality”</a:t>
            </a:r>
          </a:p>
        </p:txBody>
      </p:sp>
      <p:pic>
        <p:nvPicPr>
          <p:cNvPr id="4" name="Content Placeholder 4" descr="A picture containing tree, outdoor, transport, military vehicle&#10;&#10;Description automatically generated">
            <a:extLst>
              <a:ext uri="{FF2B5EF4-FFF2-40B4-BE49-F238E27FC236}">
                <a16:creationId xmlns:a16="http://schemas.microsoft.com/office/drawing/2014/main" id="{4EC0A90F-11C4-DB0A-92B7-7131A713890E}"/>
              </a:ext>
            </a:extLst>
          </p:cNvPr>
          <p:cNvPicPr>
            <a:picLocks noChangeAspect="1"/>
          </p:cNvPicPr>
          <p:nvPr/>
        </p:nvPicPr>
        <p:blipFill>
          <a:blip r:embed="rId2"/>
          <a:stretch>
            <a:fillRect/>
          </a:stretch>
        </p:blipFill>
        <p:spPr>
          <a:xfrm>
            <a:off x="3055960" y="2314090"/>
            <a:ext cx="6080079" cy="439285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7355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236A7E8-408E-E978-6B7D-D6F67BF37A8E}"/>
              </a:ext>
            </a:extLst>
          </p:cNvPr>
          <p:cNvSpPr>
            <a:spLocks noGrp="1"/>
          </p:cNvSpPr>
          <p:nvPr>
            <p:ph type="body" idx="1"/>
          </p:nvPr>
        </p:nvSpPr>
        <p:spPr/>
        <p:txBody>
          <a:bodyPr/>
          <a:lstStyle/>
          <a:p>
            <a:r>
              <a:rPr lang="en-US" dirty="0"/>
              <a:t>The Bride</a:t>
            </a:r>
          </a:p>
        </p:txBody>
      </p:sp>
      <p:sp>
        <p:nvSpPr>
          <p:cNvPr id="5" name="Content Placeholder 4">
            <a:extLst>
              <a:ext uri="{FF2B5EF4-FFF2-40B4-BE49-F238E27FC236}">
                <a16:creationId xmlns:a16="http://schemas.microsoft.com/office/drawing/2014/main" id="{1674BAD1-62FA-2989-8DE2-3226E3B101F6}"/>
              </a:ext>
            </a:extLst>
          </p:cNvPr>
          <p:cNvSpPr>
            <a:spLocks noGrp="1"/>
          </p:cNvSpPr>
          <p:nvPr>
            <p:ph sz="half" idx="2"/>
          </p:nvPr>
        </p:nvSpPr>
        <p:spPr/>
        <p:txBody>
          <a:bodyPr>
            <a:normAutofit/>
          </a:bodyPr>
          <a:lstStyle/>
          <a:p>
            <a:r>
              <a:rPr lang="en-US" sz="1600" dirty="0"/>
              <a:t>Seeks to please husband (Christ)</a:t>
            </a:r>
          </a:p>
          <a:p>
            <a:r>
              <a:rPr lang="en-US" sz="1600" dirty="0"/>
              <a:t>Clothed in Righteous acts (Revelation 19:7-9)</a:t>
            </a:r>
          </a:p>
        </p:txBody>
      </p:sp>
      <p:sp>
        <p:nvSpPr>
          <p:cNvPr id="6" name="Content Placeholder 5">
            <a:extLst>
              <a:ext uri="{FF2B5EF4-FFF2-40B4-BE49-F238E27FC236}">
                <a16:creationId xmlns:a16="http://schemas.microsoft.com/office/drawing/2014/main" id="{5B080E65-EC07-691D-3A8F-D3C2A5BD2458}"/>
              </a:ext>
            </a:extLst>
          </p:cNvPr>
          <p:cNvSpPr>
            <a:spLocks noGrp="1"/>
          </p:cNvSpPr>
          <p:nvPr>
            <p:ph sz="quarter" idx="4"/>
          </p:nvPr>
        </p:nvSpPr>
        <p:spPr/>
        <p:txBody>
          <a:bodyPr>
            <a:normAutofit/>
          </a:bodyPr>
          <a:lstStyle/>
          <a:p>
            <a:r>
              <a:rPr lang="en-US" sz="1600" dirty="0"/>
              <a:t>Seeks to please any </a:t>
            </a:r>
            <a:r>
              <a:rPr lang="en-US" dirty="0"/>
              <a:t>man that benefits her</a:t>
            </a:r>
          </a:p>
          <a:p>
            <a:r>
              <a:rPr lang="en-US" dirty="0"/>
              <a:t>Clothing attracts World (Revelation 17:4)</a:t>
            </a:r>
          </a:p>
        </p:txBody>
      </p:sp>
      <p:sp>
        <p:nvSpPr>
          <p:cNvPr id="7" name="Text Placeholder 6">
            <a:extLst>
              <a:ext uri="{FF2B5EF4-FFF2-40B4-BE49-F238E27FC236}">
                <a16:creationId xmlns:a16="http://schemas.microsoft.com/office/drawing/2014/main" id="{EE5B0761-2DAB-8B20-1FDB-9FD5A32C93E3}"/>
              </a:ext>
            </a:extLst>
          </p:cNvPr>
          <p:cNvSpPr>
            <a:spLocks noGrp="1"/>
          </p:cNvSpPr>
          <p:nvPr>
            <p:ph type="body" sz="quarter" idx="13"/>
          </p:nvPr>
        </p:nvSpPr>
        <p:spPr/>
        <p:txBody>
          <a:bodyPr/>
          <a:lstStyle/>
          <a:p>
            <a:r>
              <a:rPr lang="en-US" dirty="0"/>
              <a:t>The Harlot</a:t>
            </a:r>
          </a:p>
        </p:txBody>
      </p:sp>
      <p:sp>
        <p:nvSpPr>
          <p:cNvPr id="2" name="Title 1">
            <a:extLst>
              <a:ext uri="{FF2B5EF4-FFF2-40B4-BE49-F238E27FC236}">
                <a16:creationId xmlns:a16="http://schemas.microsoft.com/office/drawing/2014/main" id="{3D0C66FE-6E47-4292-A1C0-CD888DA63D8E}"/>
              </a:ext>
            </a:extLst>
          </p:cNvPr>
          <p:cNvSpPr>
            <a:spLocks noGrp="1"/>
          </p:cNvSpPr>
          <p:nvPr>
            <p:ph type="title"/>
          </p:nvPr>
        </p:nvSpPr>
        <p:spPr/>
        <p:txBody>
          <a:bodyPr/>
          <a:lstStyle/>
          <a:p>
            <a:r>
              <a:rPr lang="en-US" dirty="0"/>
              <a:t>Mystery of lawlessness</a:t>
            </a:r>
          </a:p>
        </p:txBody>
      </p:sp>
    </p:spTree>
    <p:extLst>
      <p:ext uri="{BB962C8B-B14F-4D97-AF65-F5344CB8AC3E}">
        <p14:creationId xmlns:p14="http://schemas.microsoft.com/office/powerpoint/2010/main" val="384426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0F2D9C-56BF-FAF4-E442-98C2F977963E}"/>
              </a:ext>
            </a:extLst>
          </p:cNvPr>
          <p:cNvSpPr>
            <a:spLocks noGrp="1"/>
          </p:cNvSpPr>
          <p:nvPr>
            <p:ph type="title"/>
          </p:nvPr>
        </p:nvSpPr>
        <p:spPr/>
        <p:txBody>
          <a:bodyPr/>
          <a:lstStyle/>
          <a:p>
            <a:r>
              <a:rPr lang="en-US" dirty="0"/>
              <a:t>The Mystery of Lawlessness</a:t>
            </a:r>
          </a:p>
        </p:txBody>
      </p:sp>
      <p:sp>
        <p:nvSpPr>
          <p:cNvPr id="8" name="Content Placeholder 7">
            <a:extLst>
              <a:ext uri="{FF2B5EF4-FFF2-40B4-BE49-F238E27FC236}">
                <a16:creationId xmlns:a16="http://schemas.microsoft.com/office/drawing/2014/main" id="{BEC6BDB0-71C2-9429-1812-7DE77A80DCF1}"/>
              </a:ext>
            </a:extLst>
          </p:cNvPr>
          <p:cNvSpPr>
            <a:spLocks noGrp="1"/>
          </p:cNvSpPr>
          <p:nvPr>
            <p:ph idx="1"/>
          </p:nvPr>
        </p:nvSpPr>
        <p:spPr/>
        <p:txBody>
          <a:bodyPr/>
          <a:lstStyle/>
          <a:p>
            <a:pPr marL="0" indent="0" algn="ctr">
              <a:buNone/>
            </a:pPr>
            <a:endParaRPr lang="en-US" dirty="0"/>
          </a:p>
          <a:p>
            <a:pPr marL="0" indent="0" algn="ctr">
              <a:buNone/>
            </a:pPr>
            <a:r>
              <a:rPr lang="en-US" dirty="0"/>
              <a:t>“Go therefore and make </a:t>
            </a:r>
            <a:r>
              <a:rPr lang="en-US" u="sng" dirty="0"/>
              <a:t>disciples</a:t>
            </a:r>
            <a:r>
              <a:rPr lang="en-US" dirty="0"/>
              <a:t> of all the nations, baptizing them in the name of the Father and of the Son and of the Holy Spirit, </a:t>
            </a:r>
            <a:r>
              <a:rPr lang="en-US" u="sng" dirty="0"/>
              <a:t>teaching them to </a:t>
            </a:r>
            <a:r>
              <a:rPr lang="en-US" u="sng" dirty="0" err="1"/>
              <a:t>ovserve</a:t>
            </a:r>
            <a:r>
              <a:rPr lang="en-US" u="sng" dirty="0"/>
              <a:t> all things that I have commanded you</a:t>
            </a:r>
            <a:r>
              <a:rPr lang="en-US" dirty="0"/>
              <a:t>”</a:t>
            </a:r>
          </a:p>
          <a:p>
            <a:pPr marL="0" indent="0" algn="ctr">
              <a:buNone/>
            </a:pPr>
            <a:r>
              <a:rPr lang="en-US" dirty="0"/>
              <a:t>-Matthew 28:19-20</a:t>
            </a:r>
          </a:p>
        </p:txBody>
      </p:sp>
    </p:spTree>
    <p:extLst>
      <p:ext uri="{BB962C8B-B14F-4D97-AF65-F5344CB8AC3E}">
        <p14:creationId xmlns:p14="http://schemas.microsoft.com/office/powerpoint/2010/main" val="4064200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0F2D9C-56BF-FAF4-E442-98C2F977963E}"/>
              </a:ext>
            </a:extLst>
          </p:cNvPr>
          <p:cNvSpPr>
            <a:spLocks noGrp="1"/>
          </p:cNvSpPr>
          <p:nvPr>
            <p:ph type="title"/>
          </p:nvPr>
        </p:nvSpPr>
        <p:spPr/>
        <p:txBody>
          <a:bodyPr/>
          <a:lstStyle/>
          <a:p>
            <a:r>
              <a:rPr lang="en-US" dirty="0"/>
              <a:t>The Mystery of Lawlessness</a:t>
            </a:r>
          </a:p>
        </p:txBody>
      </p:sp>
      <p:sp>
        <p:nvSpPr>
          <p:cNvPr id="8" name="Content Placeholder 7">
            <a:extLst>
              <a:ext uri="{FF2B5EF4-FFF2-40B4-BE49-F238E27FC236}">
                <a16:creationId xmlns:a16="http://schemas.microsoft.com/office/drawing/2014/main" id="{BEC6BDB0-71C2-9429-1812-7DE77A80DCF1}"/>
              </a:ext>
            </a:extLst>
          </p:cNvPr>
          <p:cNvSpPr>
            <a:spLocks noGrp="1"/>
          </p:cNvSpPr>
          <p:nvPr>
            <p:ph idx="1"/>
          </p:nvPr>
        </p:nvSpPr>
        <p:spPr/>
        <p:txBody>
          <a:bodyPr/>
          <a:lstStyle/>
          <a:p>
            <a:pPr marL="0" indent="0" algn="ctr">
              <a:buNone/>
            </a:pPr>
            <a:endParaRPr lang="en-US" dirty="0"/>
          </a:p>
          <a:p>
            <a:pPr marL="0" indent="0" algn="ctr">
              <a:buNone/>
            </a:pPr>
            <a:r>
              <a:rPr lang="en-US" dirty="0"/>
              <a:t>“…to the Jews I became as a Jew, that I might win Jews; to those who are under the law, as under the law, that I might win those who are under the law; to those who are without law, as without law </a:t>
            </a:r>
            <a:r>
              <a:rPr lang="en-US" u="sng" dirty="0"/>
              <a:t>(not being without law toward God, but under law toward Christ</a:t>
            </a:r>
            <a:r>
              <a:rPr lang="en-US" dirty="0"/>
              <a:t>), that I might win those who are without law… I have become all things to all men, that I might by all means save some. Now this I do for the gospel’s sake that I may be partaker of it with you.”</a:t>
            </a:r>
          </a:p>
          <a:p>
            <a:pPr marL="0" indent="0" algn="ctr">
              <a:buNone/>
            </a:pPr>
            <a:r>
              <a:rPr lang="en-US" dirty="0"/>
              <a:t>-1 Corinthians 9:20-23</a:t>
            </a:r>
          </a:p>
        </p:txBody>
      </p:sp>
    </p:spTree>
    <p:extLst>
      <p:ext uri="{BB962C8B-B14F-4D97-AF65-F5344CB8AC3E}">
        <p14:creationId xmlns:p14="http://schemas.microsoft.com/office/powerpoint/2010/main" val="1828091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A0F2D9C-56BF-FAF4-E442-98C2F977963E}"/>
              </a:ext>
            </a:extLst>
          </p:cNvPr>
          <p:cNvSpPr>
            <a:spLocks noGrp="1"/>
          </p:cNvSpPr>
          <p:nvPr>
            <p:ph type="title"/>
          </p:nvPr>
        </p:nvSpPr>
        <p:spPr/>
        <p:txBody>
          <a:bodyPr/>
          <a:lstStyle/>
          <a:p>
            <a:r>
              <a:rPr lang="en-US" dirty="0"/>
              <a:t>The Mystery of Lawlessness</a:t>
            </a:r>
          </a:p>
        </p:txBody>
      </p:sp>
      <p:sp>
        <p:nvSpPr>
          <p:cNvPr id="4" name="Content Placeholder 3">
            <a:extLst>
              <a:ext uri="{FF2B5EF4-FFF2-40B4-BE49-F238E27FC236}">
                <a16:creationId xmlns:a16="http://schemas.microsoft.com/office/drawing/2014/main" id="{AC63B33A-F939-0396-9A6C-C922ADE50476}"/>
              </a:ext>
            </a:extLst>
          </p:cNvPr>
          <p:cNvSpPr>
            <a:spLocks noGrp="1"/>
          </p:cNvSpPr>
          <p:nvPr>
            <p:ph idx="1"/>
          </p:nvPr>
        </p:nvSpPr>
        <p:spPr/>
        <p:txBody>
          <a:bodyPr/>
          <a:lstStyle/>
          <a:p>
            <a:endParaRPr lang="en-US"/>
          </a:p>
        </p:txBody>
      </p:sp>
      <p:pic>
        <p:nvPicPr>
          <p:cNvPr id="9" name="Online Media 1" title="Iowa Church Prays To &quot;God Of Pronouns,&quot; &quot;The Great They/Them&quot; For Transgender Visibility Day">
            <a:hlinkClick r:id="" action="ppaction://media"/>
            <a:extLst>
              <a:ext uri="{FF2B5EF4-FFF2-40B4-BE49-F238E27FC236}">
                <a16:creationId xmlns:a16="http://schemas.microsoft.com/office/drawing/2014/main" id="{12373E47-64D7-BFBF-B21B-17B9D7C42688}"/>
              </a:ext>
            </a:extLst>
          </p:cNvPr>
          <p:cNvPicPr>
            <a:picLocks noRot="1" noChangeAspect="1"/>
          </p:cNvPicPr>
          <p:nvPr>
            <a:videoFile r:link="rId1"/>
          </p:nvPr>
        </p:nvPicPr>
        <p:blipFill>
          <a:blip r:embed="rId3"/>
          <a:stretch>
            <a:fillRect/>
          </a:stretch>
        </p:blipFill>
        <p:spPr>
          <a:xfrm>
            <a:off x="2231136" y="2302523"/>
            <a:ext cx="7729728" cy="4367810"/>
          </a:xfrm>
          <a:prstGeom prst="rect">
            <a:avLst/>
          </a:prstGeom>
        </p:spPr>
      </p:pic>
    </p:spTree>
    <p:extLst>
      <p:ext uri="{BB962C8B-B14F-4D97-AF65-F5344CB8AC3E}">
        <p14:creationId xmlns:p14="http://schemas.microsoft.com/office/powerpoint/2010/main" val="88261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9"/>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9"/>
                                        </p:tgtEl>
                                      </p:cBhvr>
                                    </p:cmd>
                                  </p:childTnLst>
                                </p:cTn>
                              </p:par>
                            </p:childTnLst>
                          </p:cTn>
                        </p:par>
                      </p:childTnLst>
                    </p:cTn>
                  </p:par>
                </p:childTnLst>
              </p:cTn>
              <p:nextCondLst>
                <p:cond evt="onClick" delay="0">
                  <p:tgtEl>
                    <p:spTgt spid="9"/>
                  </p:tgtEl>
                </p:cond>
              </p:nextCondLst>
            </p:seq>
            <p:video>
              <p:cMediaNode vol="80000">
                <p:cTn id="12" fill="hold" display="0">
                  <p:stCondLst>
                    <p:cond delay="indefinite"/>
                  </p:stCondLst>
                </p:cTn>
                <p:tgtEl>
                  <p:spTgt spid="9"/>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4604-CB13-6A64-8363-1CE9B70718D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A14490F-7AA1-D81F-5067-6C94B68D97DB}"/>
              </a:ext>
            </a:extLst>
          </p:cNvPr>
          <p:cNvSpPr>
            <a:spLocks noGrp="1"/>
          </p:cNvSpPr>
          <p:nvPr>
            <p:ph idx="1"/>
          </p:nvPr>
        </p:nvSpPr>
        <p:spPr/>
        <p:txBody>
          <a:bodyPr/>
          <a:lstStyle/>
          <a:p>
            <a:endParaRPr lang="en-US" dirty="0"/>
          </a:p>
          <a:p>
            <a:r>
              <a:rPr lang="en-US" dirty="0"/>
              <a:t>Scripture command us to strive to live peaceably (Romans 12:18)</a:t>
            </a:r>
          </a:p>
          <a:p>
            <a:r>
              <a:rPr lang="en-US" dirty="0"/>
              <a:t>Scripture guarantees the world WILL hate those who are godly in Christ Jesus (2 Timothy 2:12)</a:t>
            </a:r>
          </a:p>
          <a:p>
            <a:r>
              <a:rPr lang="en-US" dirty="0"/>
              <a:t>Draw INDIVIDUALS, don’t try to draw the WORLD (James 4:4)</a:t>
            </a:r>
          </a:p>
          <a:p>
            <a:r>
              <a:rPr lang="en-US" dirty="0"/>
              <a:t>Preach the truth, love as Christ loved, and be salt and Light!</a:t>
            </a:r>
          </a:p>
          <a:p>
            <a:endParaRPr lang="en-US" dirty="0"/>
          </a:p>
        </p:txBody>
      </p:sp>
    </p:spTree>
    <p:extLst>
      <p:ext uri="{BB962C8B-B14F-4D97-AF65-F5344CB8AC3E}">
        <p14:creationId xmlns:p14="http://schemas.microsoft.com/office/powerpoint/2010/main" val="109362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7AD80-7D81-EF12-5395-BF972E142E79}"/>
              </a:ext>
            </a:extLst>
          </p:cNvPr>
          <p:cNvSpPr>
            <a:spLocks noGrp="1"/>
          </p:cNvSpPr>
          <p:nvPr>
            <p:ph type="title"/>
          </p:nvPr>
        </p:nvSpPr>
        <p:spPr/>
        <p:txBody>
          <a:bodyPr/>
          <a:lstStyle/>
          <a:p>
            <a:r>
              <a:rPr lang="en-US" dirty="0"/>
              <a:t>roadmap</a:t>
            </a:r>
          </a:p>
        </p:txBody>
      </p:sp>
      <p:sp>
        <p:nvSpPr>
          <p:cNvPr id="3" name="Content Placeholder 2">
            <a:extLst>
              <a:ext uri="{FF2B5EF4-FFF2-40B4-BE49-F238E27FC236}">
                <a16:creationId xmlns:a16="http://schemas.microsoft.com/office/drawing/2014/main" id="{1920E87B-883B-A4CD-AB8A-9D0D4B294BC0}"/>
              </a:ext>
            </a:extLst>
          </p:cNvPr>
          <p:cNvSpPr>
            <a:spLocks noGrp="1"/>
          </p:cNvSpPr>
          <p:nvPr>
            <p:ph idx="1"/>
          </p:nvPr>
        </p:nvSpPr>
        <p:spPr/>
        <p:txBody>
          <a:bodyPr>
            <a:normAutofit/>
          </a:bodyPr>
          <a:lstStyle/>
          <a:p>
            <a:r>
              <a:rPr lang="en-US" sz="3200" dirty="0"/>
              <a:t>Characters and Works</a:t>
            </a:r>
          </a:p>
          <a:p>
            <a:r>
              <a:rPr lang="en-US" sz="3200" dirty="0"/>
              <a:t>Build a Timeline</a:t>
            </a:r>
          </a:p>
          <a:p>
            <a:r>
              <a:rPr lang="en-US" sz="3200" dirty="0"/>
              <a:t>The “Great Deception”</a:t>
            </a:r>
          </a:p>
        </p:txBody>
      </p:sp>
    </p:spTree>
    <p:extLst>
      <p:ext uri="{BB962C8B-B14F-4D97-AF65-F5344CB8AC3E}">
        <p14:creationId xmlns:p14="http://schemas.microsoft.com/office/powerpoint/2010/main" val="200938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B95F-BF6E-AA95-5EEC-26BE896920E1}"/>
              </a:ext>
            </a:extLst>
          </p:cNvPr>
          <p:cNvSpPr>
            <a:spLocks noGrp="1"/>
          </p:cNvSpPr>
          <p:nvPr>
            <p:ph type="title"/>
          </p:nvPr>
        </p:nvSpPr>
        <p:spPr/>
        <p:txBody>
          <a:bodyPr/>
          <a:lstStyle/>
          <a:p>
            <a:r>
              <a:rPr lang="en-US" dirty="0"/>
              <a:t>Characters and works</a:t>
            </a:r>
          </a:p>
        </p:txBody>
      </p:sp>
      <p:sp>
        <p:nvSpPr>
          <p:cNvPr id="3" name="Content Placeholder 2">
            <a:extLst>
              <a:ext uri="{FF2B5EF4-FFF2-40B4-BE49-F238E27FC236}">
                <a16:creationId xmlns:a16="http://schemas.microsoft.com/office/drawing/2014/main" id="{D63B326E-09F8-8F10-30B8-1FC33B3CC82A}"/>
              </a:ext>
            </a:extLst>
          </p:cNvPr>
          <p:cNvSpPr>
            <a:spLocks noGrp="1"/>
          </p:cNvSpPr>
          <p:nvPr>
            <p:ph idx="1"/>
          </p:nvPr>
        </p:nvSpPr>
        <p:spPr/>
        <p:txBody>
          <a:bodyPr/>
          <a:lstStyle/>
          <a:p>
            <a:r>
              <a:rPr lang="en-US" dirty="0"/>
              <a:t>Man of Sin (vs. 3)</a:t>
            </a:r>
          </a:p>
          <a:p>
            <a:r>
              <a:rPr lang="en-US" dirty="0"/>
              <a:t>The Restrainer (vs. 7)</a:t>
            </a:r>
          </a:p>
          <a:p>
            <a:r>
              <a:rPr lang="en-US" dirty="0"/>
              <a:t>The Lawless One (vs. 8)</a:t>
            </a:r>
          </a:p>
          <a:p>
            <a:r>
              <a:rPr lang="en-US" dirty="0"/>
              <a:t>Satan (vs. 9)</a:t>
            </a:r>
          </a:p>
          <a:p>
            <a:r>
              <a:rPr lang="en-US" dirty="0"/>
              <a:t>God (vs. 11)</a:t>
            </a:r>
          </a:p>
        </p:txBody>
      </p:sp>
    </p:spTree>
    <p:extLst>
      <p:ext uri="{BB962C8B-B14F-4D97-AF65-F5344CB8AC3E}">
        <p14:creationId xmlns:p14="http://schemas.microsoft.com/office/powerpoint/2010/main" val="2502134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A8FC5-5C60-7256-72A6-389A4D4A5B8B}"/>
              </a:ext>
            </a:extLst>
          </p:cNvPr>
          <p:cNvSpPr>
            <a:spLocks noGrp="1"/>
          </p:cNvSpPr>
          <p:nvPr>
            <p:ph type="title"/>
          </p:nvPr>
        </p:nvSpPr>
        <p:spPr/>
        <p:txBody>
          <a:bodyPr/>
          <a:lstStyle/>
          <a:p>
            <a:r>
              <a:rPr lang="en-US" dirty="0"/>
              <a:t>The Man of sin</a:t>
            </a:r>
          </a:p>
        </p:txBody>
      </p:sp>
      <p:sp>
        <p:nvSpPr>
          <p:cNvPr id="3" name="Content Placeholder 2">
            <a:extLst>
              <a:ext uri="{FF2B5EF4-FFF2-40B4-BE49-F238E27FC236}">
                <a16:creationId xmlns:a16="http://schemas.microsoft.com/office/drawing/2014/main" id="{726E18EC-FF7E-50CF-C54E-293E1EC36069}"/>
              </a:ext>
            </a:extLst>
          </p:cNvPr>
          <p:cNvSpPr>
            <a:spLocks noGrp="1"/>
          </p:cNvSpPr>
          <p:nvPr>
            <p:ph idx="1"/>
          </p:nvPr>
        </p:nvSpPr>
        <p:spPr/>
        <p:txBody>
          <a:bodyPr/>
          <a:lstStyle/>
          <a:p>
            <a:r>
              <a:rPr lang="en-US" dirty="0"/>
              <a:t>A.K.A. the “Antichrist”</a:t>
            </a:r>
          </a:p>
          <a:p>
            <a:pPr lvl="1"/>
            <a:r>
              <a:rPr lang="en-US" dirty="0"/>
              <a:t>Revealed when he sets himself </a:t>
            </a:r>
            <a:r>
              <a:rPr lang="en-US" u="sng" dirty="0"/>
              <a:t>in place</a:t>
            </a:r>
            <a:r>
              <a:rPr lang="en-US" dirty="0"/>
              <a:t> of God</a:t>
            </a:r>
          </a:p>
          <a:p>
            <a:pPr lvl="1"/>
            <a:r>
              <a:rPr lang="en-US" dirty="0"/>
              <a:t>Sits in the temple</a:t>
            </a:r>
          </a:p>
          <a:p>
            <a:pPr lvl="1"/>
            <a:r>
              <a:rPr lang="en-US" dirty="0"/>
              <a:t>Demands worship</a:t>
            </a:r>
          </a:p>
        </p:txBody>
      </p:sp>
    </p:spTree>
    <p:extLst>
      <p:ext uri="{BB962C8B-B14F-4D97-AF65-F5344CB8AC3E}">
        <p14:creationId xmlns:p14="http://schemas.microsoft.com/office/powerpoint/2010/main" val="408314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1025-A15B-7B92-0343-F9CD4F9693A1}"/>
              </a:ext>
            </a:extLst>
          </p:cNvPr>
          <p:cNvSpPr>
            <a:spLocks noGrp="1"/>
          </p:cNvSpPr>
          <p:nvPr>
            <p:ph type="title"/>
          </p:nvPr>
        </p:nvSpPr>
        <p:spPr/>
        <p:txBody>
          <a:bodyPr/>
          <a:lstStyle/>
          <a:p>
            <a:r>
              <a:rPr lang="en-US" dirty="0"/>
              <a:t>The restrainer</a:t>
            </a:r>
          </a:p>
        </p:txBody>
      </p:sp>
      <p:sp>
        <p:nvSpPr>
          <p:cNvPr id="4" name="TextBox 3">
            <a:extLst>
              <a:ext uri="{FF2B5EF4-FFF2-40B4-BE49-F238E27FC236}">
                <a16:creationId xmlns:a16="http://schemas.microsoft.com/office/drawing/2014/main" id="{CA695A5F-07FE-E521-A520-A6F13DFCCE0B}"/>
              </a:ext>
            </a:extLst>
          </p:cNvPr>
          <p:cNvSpPr txBox="1"/>
          <p:nvPr/>
        </p:nvSpPr>
        <p:spPr>
          <a:xfrm>
            <a:off x="1858487" y="2937165"/>
            <a:ext cx="1710047" cy="2215991"/>
          </a:xfrm>
          <a:prstGeom prst="rect">
            <a:avLst/>
          </a:prstGeom>
          <a:noFill/>
        </p:spPr>
        <p:txBody>
          <a:bodyPr wrap="square" rtlCol="0">
            <a:spAutoFit/>
          </a:bodyPr>
          <a:lstStyle/>
          <a:p>
            <a:pPr algn="ctr"/>
            <a:r>
              <a:rPr lang="en-US" dirty="0"/>
              <a:t>Indwelling</a:t>
            </a:r>
          </a:p>
          <a:p>
            <a:pPr algn="ctr"/>
            <a:endParaRPr lang="en-US" dirty="0"/>
          </a:p>
          <a:p>
            <a:pPr algn="ctr"/>
            <a:endParaRPr lang="en-US" dirty="0"/>
          </a:p>
          <a:p>
            <a:pPr algn="ctr"/>
            <a:r>
              <a:rPr lang="en-US" sz="1400" dirty="0"/>
              <a:t>“…in whom also, having believed you were </a:t>
            </a:r>
            <a:r>
              <a:rPr lang="en-US" sz="1400" b="1" dirty="0"/>
              <a:t>sealed</a:t>
            </a:r>
            <a:r>
              <a:rPr lang="en-US" sz="1400" dirty="0"/>
              <a:t> with the Holy Spirit of Promise”</a:t>
            </a:r>
          </a:p>
          <a:p>
            <a:pPr algn="ctr"/>
            <a:r>
              <a:rPr lang="en-US" sz="1400" dirty="0"/>
              <a:t>-Ephesians 1:13</a:t>
            </a:r>
          </a:p>
        </p:txBody>
      </p:sp>
      <p:sp>
        <p:nvSpPr>
          <p:cNvPr id="6" name="TextBox 5">
            <a:extLst>
              <a:ext uri="{FF2B5EF4-FFF2-40B4-BE49-F238E27FC236}">
                <a16:creationId xmlns:a16="http://schemas.microsoft.com/office/drawing/2014/main" id="{8814BD19-F57F-C338-A6D9-03BF94B1B9C4}"/>
              </a:ext>
            </a:extLst>
          </p:cNvPr>
          <p:cNvSpPr txBox="1"/>
          <p:nvPr/>
        </p:nvSpPr>
        <p:spPr>
          <a:xfrm>
            <a:off x="4110841" y="2937165"/>
            <a:ext cx="1710047" cy="2000548"/>
          </a:xfrm>
          <a:prstGeom prst="rect">
            <a:avLst/>
          </a:prstGeom>
          <a:noFill/>
        </p:spPr>
        <p:txBody>
          <a:bodyPr wrap="square" rtlCol="0">
            <a:spAutoFit/>
          </a:bodyPr>
          <a:lstStyle/>
          <a:p>
            <a:pPr algn="ctr"/>
            <a:r>
              <a:rPr lang="en-US" dirty="0"/>
              <a:t>Convicting</a:t>
            </a:r>
          </a:p>
          <a:p>
            <a:pPr algn="ctr"/>
            <a:endParaRPr lang="en-US" dirty="0"/>
          </a:p>
          <a:p>
            <a:pPr algn="ctr"/>
            <a:endParaRPr lang="en-US" dirty="0"/>
          </a:p>
          <a:p>
            <a:pPr algn="ctr"/>
            <a:r>
              <a:rPr lang="en-US" sz="1400" dirty="0"/>
              <a:t>“And when He [Holy Spirit] has come, he will convict the world…”</a:t>
            </a:r>
          </a:p>
          <a:p>
            <a:pPr algn="ctr"/>
            <a:r>
              <a:rPr lang="en-US" sz="1400" dirty="0"/>
              <a:t>-John 16:8</a:t>
            </a:r>
          </a:p>
        </p:txBody>
      </p:sp>
      <p:sp>
        <p:nvSpPr>
          <p:cNvPr id="7" name="TextBox 6">
            <a:extLst>
              <a:ext uri="{FF2B5EF4-FFF2-40B4-BE49-F238E27FC236}">
                <a16:creationId xmlns:a16="http://schemas.microsoft.com/office/drawing/2014/main" id="{AE93A8F4-9EE9-266B-BEE6-82B0D0AF3295}"/>
              </a:ext>
            </a:extLst>
          </p:cNvPr>
          <p:cNvSpPr txBox="1"/>
          <p:nvPr/>
        </p:nvSpPr>
        <p:spPr>
          <a:xfrm>
            <a:off x="6364618" y="2935186"/>
            <a:ext cx="1710047" cy="2431435"/>
          </a:xfrm>
          <a:prstGeom prst="rect">
            <a:avLst/>
          </a:prstGeom>
          <a:noFill/>
        </p:spPr>
        <p:txBody>
          <a:bodyPr wrap="square" rtlCol="0">
            <a:spAutoFit/>
          </a:bodyPr>
          <a:lstStyle/>
          <a:p>
            <a:pPr algn="ctr"/>
            <a:r>
              <a:rPr lang="en-US" dirty="0"/>
              <a:t>Inspires Scripture</a:t>
            </a:r>
          </a:p>
          <a:p>
            <a:pPr algn="ctr"/>
            <a:endParaRPr lang="en-US" sz="1400" dirty="0"/>
          </a:p>
          <a:p>
            <a:pPr algn="ctr"/>
            <a:r>
              <a:rPr lang="en-US" sz="1400" dirty="0"/>
              <a:t>“This Scripture… which the Holy Spirit spoke before by the mouth of David…”</a:t>
            </a:r>
          </a:p>
          <a:p>
            <a:pPr algn="ctr"/>
            <a:r>
              <a:rPr lang="en-US" sz="1400" dirty="0"/>
              <a:t>-Acts 1:16</a:t>
            </a:r>
          </a:p>
          <a:p>
            <a:pPr algn="ctr"/>
            <a:endParaRPr lang="en-US" dirty="0"/>
          </a:p>
        </p:txBody>
      </p:sp>
      <p:sp>
        <p:nvSpPr>
          <p:cNvPr id="8" name="TextBox 7">
            <a:extLst>
              <a:ext uri="{FF2B5EF4-FFF2-40B4-BE49-F238E27FC236}">
                <a16:creationId xmlns:a16="http://schemas.microsoft.com/office/drawing/2014/main" id="{8DD75A52-D7CD-F165-2B47-DA05B657E4B2}"/>
              </a:ext>
            </a:extLst>
          </p:cNvPr>
          <p:cNvSpPr txBox="1"/>
          <p:nvPr/>
        </p:nvSpPr>
        <p:spPr>
          <a:xfrm>
            <a:off x="8616972" y="2935186"/>
            <a:ext cx="1710047" cy="2431435"/>
          </a:xfrm>
          <a:prstGeom prst="rect">
            <a:avLst/>
          </a:prstGeom>
          <a:noFill/>
        </p:spPr>
        <p:txBody>
          <a:bodyPr wrap="square" rtlCol="0">
            <a:spAutoFit/>
          </a:bodyPr>
          <a:lstStyle/>
          <a:p>
            <a:pPr algn="ctr"/>
            <a:r>
              <a:rPr lang="en-US" dirty="0"/>
              <a:t>Performs Signs</a:t>
            </a:r>
          </a:p>
          <a:p>
            <a:pPr algn="ctr"/>
            <a:endParaRPr lang="en-US" dirty="0"/>
          </a:p>
          <a:p>
            <a:pPr algn="ctr"/>
            <a:endParaRPr lang="en-US" dirty="0"/>
          </a:p>
          <a:p>
            <a:pPr algn="ctr"/>
            <a:r>
              <a:rPr lang="en-US" sz="1400" dirty="0"/>
              <a:t>“[Jesus Christ was] declared to be the Son of God with power according to the Spirit of holiness…”</a:t>
            </a:r>
          </a:p>
          <a:p>
            <a:pPr algn="ctr"/>
            <a:r>
              <a:rPr lang="en-US" sz="1400" dirty="0"/>
              <a:t>-Romans 1:4</a:t>
            </a:r>
          </a:p>
        </p:txBody>
      </p:sp>
      <p:sp>
        <p:nvSpPr>
          <p:cNvPr id="9" name="TextBox 8">
            <a:extLst>
              <a:ext uri="{FF2B5EF4-FFF2-40B4-BE49-F238E27FC236}">
                <a16:creationId xmlns:a16="http://schemas.microsoft.com/office/drawing/2014/main" id="{C147F09A-CD1C-3C18-BDAA-BE823D73FA48}"/>
              </a:ext>
            </a:extLst>
          </p:cNvPr>
          <p:cNvSpPr txBox="1"/>
          <p:nvPr/>
        </p:nvSpPr>
        <p:spPr>
          <a:xfrm>
            <a:off x="3703550" y="2312477"/>
            <a:ext cx="4784900" cy="461665"/>
          </a:xfrm>
          <a:prstGeom prst="rect">
            <a:avLst/>
          </a:prstGeom>
          <a:noFill/>
        </p:spPr>
        <p:txBody>
          <a:bodyPr wrap="none" rtlCol="0">
            <a:spAutoFit/>
          </a:bodyPr>
          <a:lstStyle/>
          <a:p>
            <a:r>
              <a:rPr lang="en-US" sz="2400" dirty="0"/>
              <a:t>(some of) The Holy Spirit’s Functions</a:t>
            </a:r>
          </a:p>
        </p:txBody>
      </p:sp>
    </p:spTree>
    <p:extLst>
      <p:ext uri="{BB962C8B-B14F-4D97-AF65-F5344CB8AC3E}">
        <p14:creationId xmlns:p14="http://schemas.microsoft.com/office/powerpoint/2010/main" val="339655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1025-A15B-7B92-0343-F9CD4F9693A1}"/>
              </a:ext>
            </a:extLst>
          </p:cNvPr>
          <p:cNvSpPr>
            <a:spLocks noGrp="1"/>
          </p:cNvSpPr>
          <p:nvPr>
            <p:ph type="title"/>
          </p:nvPr>
        </p:nvSpPr>
        <p:spPr/>
        <p:txBody>
          <a:bodyPr/>
          <a:lstStyle/>
          <a:p>
            <a:r>
              <a:rPr lang="en-US" dirty="0"/>
              <a:t>The restrainer</a:t>
            </a:r>
          </a:p>
        </p:txBody>
      </p:sp>
      <p:sp>
        <p:nvSpPr>
          <p:cNvPr id="4" name="TextBox 3">
            <a:extLst>
              <a:ext uri="{FF2B5EF4-FFF2-40B4-BE49-F238E27FC236}">
                <a16:creationId xmlns:a16="http://schemas.microsoft.com/office/drawing/2014/main" id="{CA695A5F-07FE-E521-A520-A6F13DFCCE0B}"/>
              </a:ext>
            </a:extLst>
          </p:cNvPr>
          <p:cNvSpPr txBox="1"/>
          <p:nvPr/>
        </p:nvSpPr>
        <p:spPr>
          <a:xfrm>
            <a:off x="1857064" y="2935186"/>
            <a:ext cx="1710047" cy="2862322"/>
          </a:xfrm>
          <a:prstGeom prst="rect">
            <a:avLst/>
          </a:prstGeom>
          <a:noFill/>
        </p:spPr>
        <p:txBody>
          <a:bodyPr wrap="square" rtlCol="0">
            <a:spAutoFit/>
          </a:bodyPr>
          <a:lstStyle/>
          <a:p>
            <a:pPr algn="ctr"/>
            <a:r>
              <a:rPr lang="en-US" dirty="0"/>
              <a:t>Confirming a Promise</a:t>
            </a:r>
          </a:p>
          <a:p>
            <a:pPr algn="ctr"/>
            <a:endParaRPr lang="en-US" dirty="0"/>
          </a:p>
          <a:p>
            <a:pPr algn="ctr"/>
            <a:r>
              <a:rPr lang="en-US" sz="1400" dirty="0"/>
              <a:t>“Surely I will take the stick of Joseph… and I will join them with it, with the stick of Judah, and make them one stick, and they will be one in My hand”</a:t>
            </a:r>
          </a:p>
          <a:p>
            <a:pPr algn="ctr"/>
            <a:r>
              <a:rPr lang="en-US" sz="1400" dirty="0"/>
              <a:t>-Ezekiel 37:23</a:t>
            </a:r>
          </a:p>
        </p:txBody>
      </p:sp>
      <p:sp>
        <p:nvSpPr>
          <p:cNvPr id="6" name="TextBox 5">
            <a:extLst>
              <a:ext uri="{FF2B5EF4-FFF2-40B4-BE49-F238E27FC236}">
                <a16:creationId xmlns:a16="http://schemas.microsoft.com/office/drawing/2014/main" id="{8814BD19-F57F-C338-A6D9-03BF94B1B9C4}"/>
              </a:ext>
            </a:extLst>
          </p:cNvPr>
          <p:cNvSpPr txBox="1"/>
          <p:nvPr/>
        </p:nvSpPr>
        <p:spPr>
          <a:xfrm>
            <a:off x="4110841" y="2937165"/>
            <a:ext cx="1710047" cy="2862322"/>
          </a:xfrm>
          <a:prstGeom prst="rect">
            <a:avLst/>
          </a:prstGeom>
          <a:noFill/>
        </p:spPr>
        <p:txBody>
          <a:bodyPr wrap="square" rtlCol="0">
            <a:spAutoFit/>
          </a:bodyPr>
          <a:lstStyle/>
          <a:p>
            <a:pPr algn="ctr"/>
            <a:r>
              <a:rPr lang="en-US" dirty="0"/>
              <a:t>Confirming the Gospel</a:t>
            </a:r>
          </a:p>
          <a:p>
            <a:pPr algn="ctr"/>
            <a:endParaRPr lang="en-US" dirty="0"/>
          </a:p>
          <a:p>
            <a:pPr algn="ctr"/>
            <a:r>
              <a:rPr lang="en-US" sz="1400" dirty="0"/>
              <a:t>“And they went out and preached everywhere, the Lord working with them and confirming the word through the accompanying signs.”</a:t>
            </a:r>
          </a:p>
          <a:p>
            <a:pPr algn="ctr"/>
            <a:r>
              <a:rPr lang="en-US" sz="1400" dirty="0"/>
              <a:t>-Mark 16:20</a:t>
            </a:r>
          </a:p>
        </p:txBody>
      </p:sp>
      <p:sp>
        <p:nvSpPr>
          <p:cNvPr id="7" name="TextBox 6">
            <a:extLst>
              <a:ext uri="{FF2B5EF4-FFF2-40B4-BE49-F238E27FC236}">
                <a16:creationId xmlns:a16="http://schemas.microsoft.com/office/drawing/2014/main" id="{AE93A8F4-9EE9-266B-BEE6-82B0D0AF3295}"/>
              </a:ext>
            </a:extLst>
          </p:cNvPr>
          <p:cNvSpPr txBox="1"/>
          <p:nvPr/>
        </p:nvSpPr>
        <p:spPr>
          <a:xfrm>
            <a:off x="6364618" y="2935186"/>
            <a:ext cx="1710047" cy="2862322"/>
          </a:xfrm>
          <a:prstGeom prst="rect">
            <a:avLst/>
          </a:prstGeom>
          <a:noFill/>
        </p:spPr>
        <p:txBody>
          <a:bodyPr wrap="square" rtlCol="0">
            <a:spAutoFit/>
          </a:bodyPr>
          <a:lstStyle/>
          <a:p>
            <a:pPr algn="ctr"/>
            <a:r>
              <a:rPr lang="en-US" dirty="0"/>
              <a:t>Confirms God Himself</a:t>
            </a:r>
          </a:p>
          <a:p>
            <a:pPr algn="ctr"/>
            <a:endParaRPr lang="en-US" sz="1400" dirty="0"/>
          </a:p>
          <a:p>
            <a:pPr algn="ctr"/>
            <a:r>
              <a:rPr lang="en-US" sz="1400" dirty="0"/>
              <a:t>“Let it be known this day that you are God in Israel and I am Your servant, and that I have done all these things at Your word.”</a:t>
            </a:r>
          </a:p>
          <a:p>
            <a:pPr algn="ctr"/>
            <a:r>
              <a:rPr lang="en-US" sz="1400" dirty="0"/>
              <a:t>-1 Kings 18:36</a:t>
            </a:r>
          </a:p>
          <a:p>
            <a:pPr algn="ctr"/>
            <a:endParaRPr lang="en-US" dirty="0"/>
          </a:p>
        </p:txBody>
      </p:sp>
      <p:sp>
        <p:nvSpPr>
          <p:cNvPr id="8" name="TextBox 7">
            <a:extLst>
              <a:ext uri="{FF2B5EF4-FFF2-40B4-BE49-F238E27FC236}">
                <a16:creationId xmlns:a16="http://schemas.microsoft.com/office/drawing/2014/main" id="{8DD75A52-D7CD-F165-2B47-DA05B657E4B2}"/>
              </a:ext>
            </a:extLst>
          </p:cNvPr>
          <p:cNvSpPr txBox="1"/>
          <p:nvPr/>
        </p:nvSpPr>
        <p:spPr>
          <a:xfrm>
            <a:off x="8616972" y="2935186"/>
            <a:ext cx="1710047" cy="2646878"/>
          </a:xfrm>
          <a:prstGeom prst="rect">
            <a:avLst/>
          </a:prstGeom>
          <a:noFill/>
        </p:spPr>
        <p:txBody>
          <a:bodyPr wrap="square" rtlCol="0">
            <a:spAutoFit/>
          </a:bodyPr>
          <a:lstStyle/>
          <a:p>
            <a:pPr algn="ctr"/>
            <a:r>
              <a:rPr lang="en-US" dirty="0">
                <a:solidFill>
                  <a:srgbClr val="FF0000"/>
                </a:solidFill>
              </a:rPr>
              <a:t>Confirming a Lie</a:t>
            </a:r>
          </a:p>
          <a:p>
            <a:pPr algn="ctr"/>
            <a:endParaRPr lang="en-US" dirty="0"/>
          </a:p>
          <a:p>
            <a:pPr algn="ctr"/>
            <a:r>
              <a:rPr lang="en-US" sz="1400" dirty="0">
                <a:solidFill>
                  <a:srgbClr val="FF0000"/>
                </a:solidFill>
              </a:rPr>
              <a:t>“[The false prophet] performs great signs, so that he even makes fire come down from heaven on the earth in the sight of men.”</a:t>
            </a:r>
          </a:p>
          <a:p>
            <a:pPr algn="ctr"/>
            <a:r>
              <a:rPr lang="en-US" sz="1400" dirty="0">
                <a:solidFill>
                  <a:srgbClr val="FF0000"/>
                </a:solidFill>
              </a:rPr>
              <a:t>-Revelation 13:13</a:t>
            </a:r>
          </a:p>
        </p:txBody>
      </p:sp>
      <p:sp>
        <p:nvSpPr>
          <p:cNvPr id="9" name="TextBox 8">
            <a:extLst>
              <a:ext uri="{FF2B5EF4-FFF2-40B4-BE49-F238E27FC236}">
                <a16:creationId xmlns:a16="http://schemas.microsoft.com/office/drawing/2014/main" id="{C147F09A-CD1C-3C18-BDAA-BE823D73FA48}"/>
              </a:ext>
            </a:extLst>
          </p:cNvPr>
          <p:cNvSpPr txBox="1"/>
          <p:nvPr/>
        </p:nvSpPr>
        <p:spPr>
          <a:xfrm>
            <a:off x="4956104" y="2312477"/>
            <a:ext cx="2279791" cy="461665"/>
          </a:xfrm>
          <a:prstGeom prst="rect">
            <a:avLst/>
          </a:prstGeom>
          <a:noFill/>
        </p:spPr>
        <p:txBody>
          <a:bodyPr wrap="none" rtlCol="0">
            <a:spAutoFit/>
          </a:bodyPr>
          <a:lstStyle/>
          <a:p>
            <a:r>
              <a:rPr lang="en-US" sz="2400" dirty="0"/>
              <a:t>Confirming Signs</a:t>
            </a:r>
          </a:p>
        </p:txBody>
      </p:sp>
    </p:spTree>
    <p:extLst>
      <p:ext uri="{BB962C8B-B14F-4D97-AF65-F5344CB8AC3E}">
        <p14:creationId xmlns:p14="http://schemas.microsoft.com/office/powerpoint/2010/main" val="47294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A8ED0A-557A-D6AB-D324-49EB0525B5EA}"/>
              </a:ext>
            </a:extLst>
          </p:cNvPr>
          <p:cNvSpPr>
            <a:spLocks noGrp="1"/>
          </p:cNvSpPr>
          <p:nvPr>
            <p:ph type="body" idx="1"/>
          </p:nvPr>
        </p:nvSpPr>
        <p:spPr/>
        <p:txBody>
          <a:bodyPr>
            <a:normAutofit/>
          </a:bodyPr>
          <a:lstStyle/>
          <a:p>
            <a:r>
              <a:rPr lang="en-US" dirty="0"/>
              <a:t>The Lawless one</a:t>
            </a:r>
          </a:p>
          <a:p>
            <a:r>
              <a:rPr lang="en-US" sz="1200" dirty="0"/>
              <a:t>2 Thessalonians</a:t>
            </a:r>
          </a:p>
        </p:txBody>
      </p:sp>
      <p:sp>
        <p:nvSpPr>
          <p:cNvPr id="3" name="Content Placeholder 2">
            <a:extLst>
              <a:ext uri="{FF2B5EF4-FFF2-40B4-BE49-F238E27FC236}">
                <a16:creationId xmlns:a16="http://schemas.microsoft.com/office/drawing/2014/main" id="{DCB1ABCF-5A12-11E5-5834-76ED913FCB52}"/>
              </a:ext>
            </a:extLst>
          </p:cNvPr>
          <p:cNvSpPr>
            <a:spLocks noGrp="1"/>
          </p:cNvSpPr>
          <p:nvPr>
            <p:ph sz="half" idx="2"/>
          </p:nvPr>
        </p:nvSpPr>
        <p:spPr/>
        <p:txBody>
          <a:bodyPr/>
          <a:lstStyle/>
          <a:p>
            <a:r>
              <a:rPr lang="en-US" dirty="0"/>
              <a:t>Destroyed at Second Coming (2:8)</a:t>
            </a:r>
          </a:p>
          <a:p>
            <a:r>
              <a:rPr lang="en-US" dirty="0"/>
              <a:t>Works signs and wonders (2:9)</a:t>
            </a:r>
          </a:p>
          <a:p>
            <a:r>
              <a:rPr lang="en-US" dirty="0"/>
              <a:t>Deceives the world (2:10)</a:t>
            </a:r>
          </a:p>
        </p:txBody>
      </p:sp>
      <p:sp>
        <p:nvSpPr>
          <p:cNvPr id="4" name="Content Placeholder 3">
            <a:extLst>
              <a:ext uri="{FF2B5EF4-FFF2-40B4-BE49-F238E27FC236}">
                <a16:creationId xmlns:a16="http://schemas.microsoft.com/office/drawing/2014/main" id="{001CE42F-C514-C077-C0C6-1678D486F2C3}"/>
              </a:ext>
            </a:extLst>
          </p:cNvPr>
          <p:cNvSpPr>
            <a:spLocks noGrp="1"/>
          </p:cNvSpPr>
          <p:nvPr>
            <p:ph sz="quarter" idx="4"/>
          </p:nvPr>
        </p:nvSpPr>
        <p:spPr/>
        <p:txBody>
          <a:bodyPr/>
          <a:lstStyle/>
          <a:p>
            <a:r>
              <a:rPr lang="en-US" dirty="0"/>
              <a:t>Destroyed at Second Coming (19:20)</a:t>
            </a:r>
          </a:p>
          <a:p>
            <a:r>
              <a:rPr lang="en-US" dirty="0"/>
              <a:t>Works signs and wonders (13:13)</a:t>
            </a:r>
          </a:p>
          <a:p>
            <a:r>
              <a:rPr lang="en-US" dirty="0"/>
              <a:t>Deceives the world (13:14)</a:t>
            </a:r>
          </a:p>
        </p:txBody>
      </p:sp>
      <p:sp>
        <p:nvSpPr>
          <p:cNvPr id="5" name="Text Placeholder 4">
            <a:extLst>
              <a:ext uri="{FF2B5EF4-FFF2-40B4-BE49-F238E27FC236}">
                <a16:creationId xmlns:a16="http://schemas.microsoft.com/office/drawing/2014/main" id="{9BE7BE73-C6C8-79E9-B236-1DC4488A8A8B}"/>
              </a:ext>
            </a:extLst>
          </p:cNvPr>
          <p:cNvSpPr>
            <a:spLocks noGrp="1"/>
          </p:cNvSpPr>
          <p:nvPr>
            <p:ph type="body" sz="quarter" idx="13"/>
          </p:nvPr>
        </p:nvSpPr>
        <p:spPr/>
        <p:txBody>
          <a:bodyPr/>
          <a:lstStyle/>
          <a:p>
            <a:r>
              <a:rPr lang="en-US" dirty="0"/>
              <a:t>The false prophet</a:t>
            </a:r>
          </a:p>
          <a:p>
            <a:r>
              <a:rPr lang="en-US" sz="1200" dirty="0"/>
              <a:t>Revelation</a:t>
            </a:r>
          </a:p>
        </p:txBody>
      </p:sp>
      <p:sp>
        <p:nvSpPr>
          <p:cNvPr id="6" name="Title 5">
            <a:extLst>
              <a:ext uri="{FF2B5EF4-FFF2-40B4-BE49-F238E27FC236}">
                <a16:creationId xmlns:a16="http://schemas.microsoft.com/office/drawing/2014/main" id="{5C6B5238-8516-4339-30D3-59B412A35A75}"/>
              </a:ext>
            </a:extLst>
          </p:cNvPr>
          <p:cNvSpPr>
            <a:spLocks noGrp="1"/>
          </p:cNvSpPr>
          <p:nvPr>
            <p:ph type="title"/>
          </p:nvPr>
        </p:nvSpPr>
        <p:spPr/>
        <p:txBody>
          <a:bodyPr/>
          <a:lstStyle/>
          <a:p>
            <a:r>
              <a:rPr lang="en-US" dirty="0"/>
              <a:t>The lawless one</a:t>
            </a:r>
          </a:p>
        </p:txBody>
      </p:sp>
    </p:spTree>
    <p:extLst>
      <p:ext uri="{BB962C8B-B14F-4D97-AF65-F5344CB8AC3E}">
        <p14:creationId xmlns:p14="http://schemas.microsoft.com/office/powerpoint/2010/main" val="39224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5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500"/>
                                        <p:tgtEl>
                                          <p:spTgt spid="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2BDF-D54F-5D44-0345-049C8EF4044B}"/>
              </a:ext>
            </a:extLst>
          </p:cNvPr>
          <p:cNvSpPr>
            <a:spLocks noGrp="1"/>
          </p:cNvSpPr>
          <p:nvPr>
            <p:ph type="title"/>
          </p:nvPr>
        </p:nvSpPr>
        <p:spPr/>
        <p:txBody>
          <a:bodyPr/>
          <a:lstStyle/>
          <a:p>
            <a:r>
              <a:rPr lang="en-US" dirty="0"/>
              <a:t>Satan</a:t>
            </a:r>
          </a:p>
        </p:txBody>
      </p:sp>
      <p:sp>
        <p:nvSpPr>
          <p:cNvPr id="3" name="Content Placeholder 2">
            <a:extLst>
              <a:ext uri="{FF2B5EF4-FFF2-40B4-BE49-F238E27FC236}">
                <a16:creationId xmlns:a16="http://schemas.microsoft.com/office/drawing/2014/main" id="{77432547-89EF-772B-4292-D1FD61205420}"/>
              </a:ext>
            </a:extLst>
          </p:cNvPr>
          <p:cNvSpPr>
            <a:spLocks noGrp="1"/>
          </p:cNvSpPr>
          <p:nvPr>
            <p:ph idx="1"/>
          </p:nvPr>
        </p:nvSpPr>
        <p:spPr/>
        <p:txBody>
          <a:bodyPr/>
          <a:lstStyle/>
          <a:p>
            <a:r>
              <a:rPr lang="en-US" dirty="0"/>
              <a:t>His works:</a:t>
            </a:r>
          </a:p>
          <a:p>
            <a:pPr lvl="1"/>
            <a:r>
              <a:rPr lang="en-US" dirty="0"/>
              <a:t>Empowers the Antichrist and false prophet</a:t>
            </a:r>
          </a:p>
          <a:p>
            <a:pPr lvl="1"/>
            <a:r>
              <a:rPr lang="en-US" dirty="0"/>
              <a:t>Constructs unholy trinity</a:t>
            </a:r>
          </a:p>
          <a:p>
            <a:pPr lvl="2"/>
            <a:r>
              <a:rPr lang="en-US" dirty="0"/>
              <a:t>Satan as orchestrator and planner</a:t>
            </a:r>
          </a:p>
          <a:p>
            <a:pPr lvl="2"/>
            <a:r>
              <a:rPr lang="en-US" dirty="0"/>
              <a:t>Antichrist receives worship and conquers death</a:t>
            </a:r>
          </a:p>
          <a:p>
            <a:pPr lvl="2"/>
            <a:r>
              <a:rPr lang="en-US" dirty="0"/>
              <a:t>False prophet confirms with signs and directs worship to Antichrist</a:t>
            </a:r>
          </a:p>
        </p:txBody>
      </p:sp>
    </p:spTree>
    <p:extLst>
      <p:ext uri="{BB962C8B-B14F-4D97-AF65-F5344CB8AC3E}">
        <p14:creationId xmlns:p14="http://schemas.microsoft.com/office/powerpoint/2010/main" val="360508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122</TotalTime>
  <Words>1439</Words>
  <Application>Microsoft Office PowerPoint</Application>
  <PresentationFormat>Widescreen</PresentationFormat>
  <Paragraphs>211</Paragraphs>
  <Slides>27</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Gill Sans MT</vt:lpstr>
      <vt:lpstr>Parcel</vt:lpstr>
      <vt:lpstr>The Great Deception</vt:lpstr>
      <vt:lpstr>The Ghost army</vt:lpstr>
      <vt:lpstr>roadmap</vt:lpstr>
      <vt:lpstr>Characters and works</vt:lpstr>
      <vt:lpstr>The Man of sin</vt:lpstr>
      <vt:lpstr>The restrainer</vt:lpstr>
      <vt:lpstr>The restrainer</vt:lpstr>
      <vt:lpstr>The lawless one</vt:lpstr>
      <vt:lpstr>Satan</vt:lpstr>
      <vt:lpstr>God</vt:lpstr>
      <vt:lpstr>Timeline</vt:lpstr>
      <vt:lpstr>Timeline</vt:lpstr>
      <vt:lpstr>Timeline</vt:lpstr>
      <vt:lpstr>Timeline</vt:lpstr>
      <vt:lpstr>Timeline</vt:lpstr>
      <vt:lpstr>Timeline</vt:lpstr>
      <vt:lpstr>Timeline</vt:lpstr>
      <vt:lpstr>Timeline</vt:lpstr>
      <vt:lpstr>Timeline</vt:lpstr>
      <vt:lpstr>Timeline</vt:lpstr>
      <vt:lpstr>Timeline</vt:lpstr>
      <vt:lpstr>Deception</vt:lpstr>
      <vt:lpstr>Mystery of lawlessness</vt:lpstr>
      <vt:lpstr>The Mystery of Lawlessness</vt:lpstr>
      <vt:lpstr>The Mystery of Lawlessness</vt:lpstr>
      <vt:lpstr>The Mystery of Lawlessness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Deception</dc:title>
  <dc:creator>Caleb Herup</dc:creator>
  <cp:lastModifiedBy>Caleb Herup</cp:lastModifiedBy>
  <cp:revision>5</cp:revision>
  <dcterms:created xsi:type="dcterms:W3CDTF">2022-07-02T23:57:33Z</dcterms:created>
  <dcterms:modified xsi:type="dcterms:W3CDTF">2022-07-03T02:00:10Z</dcterms:modified>
</cp:coreProperties>
</file>