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7" r:id="rId3"/>
    <p:sldId id="299" r:id="rId4"/>
    <p:sldId id="300" r:id="rId5"/>
    <p:sldId id="290" r:id="rId6"/>
    <p:sldId id="291" r:id="rId7"/>
    <p:sldId id="292" r:id="rId8"/>
    <p:sldId id="298" r:id="rId9"/>
    <p:sldId id="293" r:id="rId10"/>
    <p:sldId id="294" r:id="rId11"/>
    <p:sldId id="295" r:id="rId12"/>
    <p:sldId id="296" r:id="rId13"/>
    <p:sldId id="297" r:id="rId14"/>
    <p:sldId id="258" r:id="rId15"/>
    <p:sldId id="275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7B3A64-0F55-4AD9-863E-300FC7946302}" v="9" dt="2023-04-16T04:41:25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illon" userId="69f874de28ae517d" providerId="LiveId" clId="{8E7B3A64-0F55-4AD9-863E-300FC7946302}"/>
    <pc:docChg chg="custSel modSld">
      <pc:chgData name="David Dillon" userId="69f874de28ae517d" providerId="LiveId" clId="{8E7B3A64-0F55-4AD9-863E-300FC7946302}" dt="2023-04-16T04:41:25.476" v="14" actId="20577"/>
      <pc:docMkLst>
        <pc:docMk/>
      </pc:docMkLst>
      <pc:sldChg chg="modSp mod">
        <pc:chgData name="David Dillon" userId="69f874de28ae517d" providerId="LiveId" clId="{8E7B3A64-0F55-4AD9-863E-300FC7946302}" dt="2023-04-16T04:29:43.507" v="10" actId="403"/>
        <pc:sldMkLst>
          <pc:docMk/>
          <pc:sldMk cId="1518615234" sldId="258"/>
        </pc:sldMkLst>
        <pc:spChg chg="mod">
          <ac:chgData name="David Dillon" userId="69f874de28ae517d" providerId="LiveId" clId="{8E7B3A64-0F55-4AD9-863E-300FC7946302}" dt="2023-04-16T04:29:43.507" v="10" actId="403"/>
          <ac:spMkLst>
            <pc:docMk/>
            <pc:sldMk cId="1518615234" sldId="258"/>
            <ac:spMk id="47" creationId="{90148821-ED66-2A58-4224-01FC19EDAAC9}"/>
          </ac:spMkLst>
        </pc:spChg>
      </pc:sldChg>
      <pc:sldChg chg="modSp">
        <pc:chgData name="David Dillon" userId="69f874de28ae517d" providerId="LiveId" clId="{8E7B3A64-0F55-4AD9-863E-300FC7946302}" dt="2023-04-16T04:29:37.999" v="8" actId="403"/>
        <pc:sldMkLst>
          <pc:docMk/>
          <pc:sldMk cId="2743528828" sldId="275"/>
        </pc:sldMkLst>
        <pc:spChg chg="mod">
          <ac:chgData name="David Dillon" userId="69f874de28ae517d" providerId="LiveId" clId="{8E7B3A64-0F55-4AD9-863E-300FC7946302}" dt="2023-04-16T04:29:37.999" v="8" actId="403"/>
          <ac:spMkLst>
            <pc:docMk/>
            <pc:sldMk cId="2743528828" sldId="275"/>
            <ac:spMk id="47" creationId="{90148821-ED66-2A58-4224-01FC19EDAAC9}"/>
          </ac:spMkLst>
        </pc:spChg>
        <pc:spChg chg="mod">
          <ac:chgData name="David Dillon" userId="69f874de28ae517d" providerId="LiveId" clId="{8E7B3A64-0F55-4AD9-863E-300FC7946302}" dt="2023-04-16T04:20:57.669" v="2" actId="20577"/>
          <ac:spMkLst>
            <pc:docMk/>
            <pc:sldMk cId="2743528828" sldId="275"/>
            <ac:spMk id="57" creationId="{64134300-0773-D373-C3AB-554D055A8FE2}"/>
          </ac:spMkLst>
        </pc:spChg>
      </pc:sldChg>
      <pc:sldChg chg="delSp modSp mod delAnim modAnim">
        <pc:chgData name="David Dillon" userId="69f874de28ae517d" providerId="LiveId" clId="{8E7B3A64-0F55-4AD9-863E-300FC7946302}" dt="2023-04-16T04:30:32.650" v="11" actId="478"/>
        <pc:sldMkLst>
          <pc:docMk/>
          <pc:sldMk cId="2835184048" sldId="277"/>
        </pc:sldMkLst>
        <pc:spChg chg="mod">
          <ac:chgData name="David Dillon" userId="69f874de28ae517d" providerId="LiveId" clId="{8E7B3A64-0F55-4AD9-863E-300FC7946302}" dt="2023-04-16T04:29:10.836" v="3" actId="255"/>
          <ac:spMkLst>
            <pc:docMk/>
            <pc:sldMk cId="2835184048" sldId="277"/>
            <ac:spMk id="47" creationId="{90148821-ED66-2A58-4224-01FC19EDAAC9}"/>
          </ac:spMkLst>
        </pc:spChg>
        <pc:spChg chg="mod">
          <ac:chgData name="David Dillon" userId="69f874de28ae517d" providerId="LiveId" clId="{8E7B3A64-0F55-4AD9-863E-300FC7946302}" dt="2023-04-16T04:20:39.580" v="1" actId="20577"/>
          <ac:spMkLst>
            <pc:docMk/>
            <pc:sldMk cId="2835184048" sldId="277"/>
            <ac:spMk id="57" creationId="{64134300-0773-D373-C3AB-554D055A8FE2}"/>
          </ac:spMkLst>
        </pc:spChg>
        <pc:spChg chg="del">
          <ac:chgData name="David Dillon" userId="69f874de28ae517d" providerId="LiveId" clId="{8E7B3A64-0F55-4AD9-863E-300FC7946302}" dt="2023-04-16T04:30:32.650" v="11" actId="478"/>
          <ac:spMkLst>
            <pc:docMk/>
            <pc:sldMk cId="2835184048" sldId="277"/>
            <ac:spMk id="82" creationId="{9493483A-B7CA-9183-AE1C-93397DFA41C0}"/>
          </ac:spMkLst>
        </pc:spChg>
        <pc:spChg chg="del">
          <ac:chgData name="David Dillon" userId="69f874de28ae517d" providerId="LiveId" clId="{8E7B3A64-0F55-4AD9-863E-300FC7946302}" dt="2023-04-16T04:30:32.650" v="11" actId="478"/>
          <ac:spMkLst>
            <pc:docMk/>
            <pc:sldMk cId="2835184048" sldId="277"/>
            <ac:spMk id="83" creationId="{BDC547B8-D563-9EEB-80CE-2597C3AABE31}"/>
          </ac:spMkLst>
        </pc:spChg>
      </pc:sldChg>
      <pc:sldChg chg="modSp mod modAnim">
        <pc:chgData name="David Dillon" userId="69f874de28ae517d" providerId="LiveId" clId="{8E7B3A64-0F55-4AD9-863E-300FC7946302}" dt="2023-04-16T04:41:25.476" v="14" actId="20577"/>
        <pc:sldMkLst>
          <pc:docMk/>
          <pc:sldMk cId="2402438780" sldId="279"/>
        </pc:sldMkLst>
        <pc:spChg chg="mod">
          <ac:chgData name="David Dillon" userId="69f874de28ae517d" providerId="LiveId" clId="{8E7B3A64-0F55-4AD9-863E-300FC7946302}" dt="2023-04-16T04:29:28.409" v="6" actId="403"/>
          <ac:spMkLst>
            <pc:docMk/>
            <pc:sldMk cId="2402438780" sldId="279"/>
            <ac:spMk id="47" creationId="{90148821-ED66-2A58-4224-01FC19EDAAC9}"/>
          </ac:spMkLst>
        </pc:spChg>
        <pc:spChg chg="mod">
          <ac:chgData name="David Dillon" userId="69f874de28ae517d" providerId="LiveId" clId="{8E7B3A64-0F55-4AD9-863E-300FC7946302}" dt="2023-04-16T04:41:25.476" v="14" actId="20577"/>
          <ac:spMkLst>
            <pc:docMk/>
            <pc:sldMk cId="2402438780" sldId="279"/>
            <ac:spMk id="57" creationId="{64134300-0773-D373-C3AB-554D055A8F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68C83-2EBF-1D53-2200-8C5846A4E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01BCD-25E7-20F2-0873-25D8DF51C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7D2DA-B226-AE22-45FD-F1B5229B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6AB1F-0486-16A6-B549-D9A002C2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CE5A-A626-9955-FDAC-52197CF5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6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1BE50-F3B3-2500-7686-9F9B71186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AC361-FA02-76E5-5A21-E874DFE4C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02049-8CF5-198F-CE16-08B9580A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9C902-5055-F227-162F-FEE5C6D6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5294A-6085-679F-0A89-AD1B48EC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8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B3729-27C0-5103-45C2-19BE00158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43EC6-E821-B2F2-E917-C5E897A89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990C5-30B5-A758-825D-AA775382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0F0E3-03BE-D8F1-3DCC-20EA872E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CACE9-E4F8-B055-B62E-028381FB4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17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A37DD-3022-E08C-929A-3845CC51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50B6-DD7F-4C90-A708-0DDB910F84DD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5EBF24-71C5-CF4A-3B18-23411931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29F8C-368B-B695-BBC6-363D21D59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DA67A-6068-4209-9F99-E584C8C89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1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C48F3-9BD3-E961-05DF-A863EB02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91097-3CCF-E643-6C95-B94867AA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875E1-59AC-A0C7-2FE5-DE232976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73A8D-20CF-0B3B-5941-1DA38EF9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5A456-7EB5-5F10-EEDB-608F0C5F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2335-4C6C-88D2-74A2-37E4DA82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5224-4456-0E46-6951-772CC2507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9F6C8-19DC-13EE-4CA9-1A37C4F2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5B709-99A2-0B79-3EA7-E76567D5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9572-EEFD-002B-5BD8-54500F4D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D722-48B6-E3DB-C599-42E6A9B8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A6B73-2378-2B68-EFAE-9B8B4455A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CD370-6965-D30D-0FE4-A65917826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F1D76-E239-5BB9-B1E4-26D50DD5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C4649-3F69-CBA4-10CC-22863813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5464D-8600-695C-ED85-C4841805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1C97-A550-25B4-C965-C89751BC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C843E-E2A2-5D4C-5457-FC103E2E6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4CEB3-CC0E-2004-3305-AC51FE65D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187C7-A45D-98F9-65B0-B2BAD1564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FE7C2-8CAD-93D3-0BA7-1736D6C6B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A7AC8B-0F27-C286-C0E9-5E1AE217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0C3F4-23D5-3D52-1563-435854DC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AB082-7E2C-C3DA-C8CC-885B483B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4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80EB6-8DBA-D5C1-5789-AE6CB4CB4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6C5B3-9E2D-CE6A-8D0B-BC3D21F4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A7F0D-80E3-A242-CDE9-F59328BA9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AEF0F-BCCE-6545-8A98-9688510AE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3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D3863-C30F-B560-9A37-FA192A4D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B70D29-50E4-2C47-FB43-4F679E0E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AC48D-3346-8A5F-57A8-73E05349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8700-EF3F-B855-8831-7DE228DB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38E60-3B14-6D41-D3F6-D651839BB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A1CDE-3E6C-FB52-358E-986ABC3C8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234D7-ADEC-87CE-C8E5-B92F8E62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16BC4-0AF5-B359-231C-24D42E1D4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757D9-032E-1C37-B815-2082D4CA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9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7915-88AA-0A9D-5421-D9A1781A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47B598-160A-2FE6-6489-E4155276F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1FA44-348F-6B5D-14AB-034FDB81A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954C5-79C5-68EE-462C-134498D5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72101-58DA-3BC8-08AC-41A0F2EF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D9C87-8407-5495-6152-B250CDB3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1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02D21-8FD4-6165-E184-572CD41F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A48BB-4B6D-AF3D-C4E4-9D7212C11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8EEC8-7C5A-6DBD-D007-511EF025B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E7338-F8D7-47AE-8C7B-F36B72844836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FAC18-3F73-DF5E-FB52-3DE2C469B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04946-8EED-F910-892F-5F46697E7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1BC4F-A964-4991-8793-AE56B51F1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61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D94D6E-E702-BEFE-4163-10C2F25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F878C-E2C5-23D5-BF66-F7033A7E0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10319-2717-00CC-AB73-366EBB686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E50B6-DD7F-4C90-A708-0DDB910F84DD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FBA33-D301-15DF-C6DE-6C24EF72C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D9D7C-6B3C-B666-32F8-362DD6392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A67A-6068-4209-9F99-E584C8C89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6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0FBC7-A8AB-F29D-877E-678EE73AE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743" y="408215"/>
            <a:ext cx="9024257" cy="1081314"/>
          </a:xfrm>
        </p:spPr>
        <p:txBody>
          <a:bodyPr/>
          <a:lstStyle/>
          <a:p>
            <a:r>
              <a:rPr lang="en-US" dirty="0"/>
              <a:t>OT Timeline - Week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DA6FF-A95D-F6B5-0E2D-105865610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37933"/>
            <a:ext cx="9144000" cy="1081314"/>
          </a:xfrm>
        </p:spPr>
        <p:txBody>
          <a:bodyPr>
            <a:normAutofit/>
          </a:bodyPr>
          <a:lstStyle/>
          <a:p>
            <a:r>
              <a:rPr lang="en-US" sz="2800" dirty="0"/>
              <a:t>Divided Kingdom – Judah</a:t>
            </a:r>
          </a:p>
          <a:p>
            <a:r>
              <a:rPr lang="en-US" sz="2800" dirty="0"/>
              <a:t>931 BC – 722 BC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1A7B61-9F70-2673-0F9C-1D92A54AC810}"/>
              </a:ext>
            </a:extLst>
          </p:cNvPr>
          <p:cNvSpPr txBox="1"/>
          <p:nvPr/>
        </p:nvSpPr>
        <p:spPr>
          <a:xfrm>
            <a:off x="3461092" y="2910355"/>
            <a:ext cx="196143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Kings</a:t>
            </a:r>
          </a:p>
          <a:p>
            <a:r>
              <a:rPr lang="en-US" sz="2800" dirty="0"/>
              <a:t>2 Kings</a:t>
            </a:r>
          </a:p>
          <a:p>
            <a:r>
              <a:rPr lang="en-US" sz="2800" dirty="0"/>
              <a:t>2 Chronicles</a:t>
            </a:r>
          </a:p>
          <a:p>
            <a:r>
              <a:rPr lang="en-US" sz="2800" dirty="0"/>
              <a:t>Jonah</a:t>
            </a:r>
          </a:p>
          <a:p>
            <a:r>
              <a:rPr lang="en-US" sz="2800" dirty="0"/>
              <a:t>Amos</a:t>
            </a:r>
          </a:p>
          <a:p>
            <a:r>
              <a:rPr lang="en-US" sz="2800" dirty="0"/>
              <a:t>Hosea</a:t>
            </a:r>
          </a:p>
          <a:p>
            <a:r>
              <a:rPr lang="en-US" sz="2800" dirty="0"/>
              <a:t>Isaiah</a:t>
            </a:r>
          </a:p>
          <a:p>
            <a:r>
              <a:rPr lang="en-US" sz="2800" dirty="0"/>
              <a:t>Micah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73EF8A-DDD7-916F-4A65-FE0035AC8267}"/>
              </a:ext>
            </a:extLst>
          </p:cNvPr>
          <p:cNvSpPr txBox="1"/>
          <p:nvPr/>
        </p:nvSpPr>
        <p:spPr>
          <a:xfrm>
            <a:off x="6402419" y="2910355"/>
            <a:ext cx="170687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Obadiah</a:t>
            </a:r>
          </a:p>
          <a:p>
            <a:r>
              <a:rPr lang="en-US" sz="2800" dirty="0"/>
              <a:t>Joel</a:t>
            </a:r>
          </a:p>
          <a:p>
            <a:r>
              <a:rPr lang="en-US" sz="2800" dirty="0"/>
              <a:t>Nahum</a:t>
            </a:r>
          </a:p>
          <a:p>
            <a:r>
              <a:rPr lang="en-US" sz="2800" dirty="0"/>
              <a:t>Habakkuk</a:t>
            </a:r>
          </a:p>
          <a:p>
            <a:r>
              <a:rPr lang="en-US" sz="2800" dirty="0"/>
              <a:t>Zephaniah</a:t>
            </a:r>
          </a:p>
          <a:p>
            <a:r>
              <a:rPr lang="en-US" sz="2800" dirty="0"/>
              <a:t>Jeremiah</a:t>
            </a:r>
          </a:p>
          <a:p>
            <a:r>
              <a:rPr lang="en-US" sz="2800" dirty="0"/>
              <a:t>Ezekiel</a:t>
            </a:r>
          </a:p>
        </p:txBody>
      </p:sp>
    </p:spTree>
    <p:extLst>
      <p:ext uri="{BB962C8B-B14F-4D97-AF65-F5344CB8AC3E}">
        <p14:creationId xmlns:p14="http://schemas.microsoft.com/office/powerpoint/2010/main" val="312817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1E6A545-9D23-0830-7506-056B37578F29}"/>
              </a:ext>
            </a:extLst>
          </p:cNvPr>
          <p:cNvSpPr/>
          <p:nvPr/>
        </p:nvSpPr>
        <p:spPr>
          <a:xfrm>
            <a:off x="251210" y="3141473"/>
            <a:ext cx="3496831" cy="35909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Micah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09C82C8-0F95-BD67-CD65-EFC88AB4B642}"/>
              </a:ext>
            </a:extLst>
          </p:cNvPr>
          <p:cNvSpPr/>
          <p:nvPr/>
        </p:nvSpPr>
        <p:spPr>
          <a:xfrm>
            <a:off x="283577" y="2739256"/>
            <a:ext cx="3732325" cy="3693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Isaiah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57FC1-0F36-2DE6-4989-AD3CC8371CC1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B1215B-C0E6-D129-F3CF-1C84A3FA6234}"/>
              </a:ext>
            </a:extLst>
          </p:cNvPr>
          <p:cNvCxnSpPr/>
          <p:nvPr/>
        </p:nvCxnSpPr>
        <p:spPr>
          <a:xfrm flipV="1">
            <a:off x="1497204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C8EFE2-E460-2107-1770-0B732D1D64DF}"/>
              </a:ext>
            </a:extLst>
          </p:cNvPr>
          <p:cNvCxnSpPr/>
          <p:nvPr/>
        </p:nvCxnSpPr>
        <p:spPr>
          <a:xfrm flipV="1">
            <a:off x="11381993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34D0E6-A5B4-9029-1370-F821D59898DB}"/>
              </a:ext>
            </a:extLst>
          </p:cNvPr>
          <p:cNvCxnSpPr>
            <a:cxnSpLocks/>
          </p:cNvCxnSpPr>
          <p:nvPr/>
        </p:nvCxnSpPr>
        <p:spPr>
          <a:xfrm flipV="1">
            <a:off x="6328997" y="5374075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90C9F4-57C6-9C72-7F17-3C702B80A5C0}"/>
              </a:ext>
            </a:extLst>
          </p:cNvPr>
          <p:cNvSpPr txBox="1"/>
          <p:nvPr/>
        </p:nvSpPr>
        <p:spPr>
          <a:xfrm>
            <a:off x="1090554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700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B93BAF-1065-E65F-F063-13C853C203D6}"/>
              </a:ext>
            </a:extLst>
          </p:cNvPr>
          <p:cNvSpPr txBox="1"/>
          <p:nvPr/>
        </p:nvSpPr>
        <p:spPr>
          <a:xfrm>
            <a:off x="5930508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675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F2F41E-65F9-7C0B-E9F4-702AAB8EADB9}"/>
              </a:ext>
            </a:extLst>
          </p:cNvPr>
          <p:cNvSpPr txBox="1"/>
          <p:nvPr/>
        </p:nvSpPr>
        <p:spPr>
          <a:xfrm>
            <a:off x="10982996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650</a:t>
            </a:r>
            <a:endParaRPr lang="en-US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5F4718-B5D0-6BA9-89CD-A8C36E8EE461}"/>
              </a:ext>
            </a:extLst>
          </p:cNvPr>
          <p:cNvSpPr/>
          <p:nvPr/>
        </p:nvSpPr>
        <p:spPr>
          <a:xfrm>
            <a:off x="4015902" y="4848961"/>
            <a:ext cx="8032065" cy="414472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00B05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Manasseh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8211F5-8168-54D7-DDDA-948C3E18BDB8}"/>
              </a:ext>
            </a:extLst>
          </p:cNvPr>
          <p:cNvSpPr txBox="1"/>
          <p:nvPr/>
        </p:nvSpPr>
        <p:spPr>
          <a:xfrm>
            <a:off x="3650072" y="4370598"/>
            <a:ext cx="881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687</a:t>
            </a:r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DAAF49-D02E-8A8E-514A-F05507D8D218}"/>
              </a:ext>
            </a:extLst>
          </p:cNvPr>
          <p:cNvSpPr/>
          <p:nvPr/>
        </p:nvSpPr>
        <p:spPr>
          <a:xfrm>
            <a:off x="329022" y="4848961"/>
            <a:ext cx="3686881" cy="4144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Hezekiah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269A2F-7399-99C3-E8DD-8B95DF93A582}"/>
              </a:ext>
            </a:extLst>
          </p:cNvPr>
          <p:cNvSpPr txBox="1"/>
          <p:nvPr/>
        </p:nvSpPr>
        <p:spPr>
          <a:xfrm>
            <a:off x="234892" y="58441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Kingdom of Judah</a:t>
            </a:r>
          </a:p>
        </p:txBody>
      </p:sp>
    </p:spTree>
    <p:extLst>
      <p:ext uri="{BB962C8B-B14F-4D97-AF65-F5344CB8AC3E}">
        <p14:creationId xmlns:p14="http://schemas.microsoft.com/office/powerpoint/2010/main" val="216474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57FC1-0F36-2DE6-4989-AD3CC8371CC1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B1215B-C0E6-D129-F3CF-1C84A3FA6234}"/>
              </a:ext>
            </a:extLst>
          </p:cNvPr>
          <p:cNvCxnSpPr/>
          <p:nvPr/>
        </p:nvCxnSpPr>
        <p:spPr>
          <a:xfrm flipV="1">
            <a:off x="1497204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C8EFE2-E460-2107-1770-0B732D1D64DF}"/>
              </a:ext>
            </a:extLst>
          </p:cNvPr>
          <p:cNvCxnSpPr/>
          <p:nvPr/>
        </p:nvCxnSpPr>
        <p:spPr>
          <a:xfrm flipV="1">
            <a:off x="11381993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34D0E6-A5B4-9029-1370-F821D59898DB}"/>
              </a:ext>
            </a:extLst>
          </p:cNvPr>
          <p:cNvCxnSpPr>
            <a:cxnSpLocks/>
          </p:cNvCxnSpPr>
          <p:nvPr/>
        </p:nvCxnSpPr>
        <p:spPr>
          <a:xfrm flipV="1">
            <a:off x="6328997" y="5374075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90C9F4-57C6-9C72-7F17-3C702B80A5C0}"/>
              </a:ext>
            </a:extLst>
          </p:cNvPr>
          <p:cNvSpPr txBox="1"/>
          <p:nvPr/>
        </p:nvSpPr>
        <p:spPr>
          <a:xfrm>
            <a:off x="1229342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650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B93BAF-1065-E65F-F063-13C853C203D6}"/>
              </a:ext>
            </a:extLst>
          </p:cNvPr>
          <p:cNvSpPr txBox="1"/>
          <p:nvPr/>
        </p:nvSpPr>
        <p:spPr>
          <a:xfrm>
            <a:off x="6061135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625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F2F41E-65F9-7C0B-E9F4-702AAB8EADB9}"/>
              </a:ext>
            </a:extLst>
          </p:cNvPr>
          <p:cNvSpPr txBox="1"/>
          <p:nvPr/>
        </p:nvSpPr>
        <p:spPr>
          <a:xfrm>
            <a:off x="11105457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600</a:t>
            </a:r>
            <a:endParaRPr lang="en-US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5F4718-B5D0-6BA9-89CD-A8C36E8EE461}"/>
              </a:ext>
            </a:extLst>
          </p:cNvPr>
          <p:cNvSpPr/>
          <p:nvPr/>
        </p:nvSpPr>
        <p:spPr>
          <a:xfrm>
            <a:off x="86991" y="4845135"/>
            <a:ext cx="2776790" cy="418298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00B05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Manasseh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8211F5-8168-54D7-DDDA-948C3E18BDB8}"/>
              </a:ext>
            </a:extLst>
          </p:cNvPr>
          <p:cNvSpPr txBox="1"/>
          <p:nvPr/>
        </p:nvSpPr>
        <p:spPr>
          <a:xfrm>
            <a:off x="2302637" y="4378293"/>
            <a:ext cx="85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643</a:t>
            </a:r>
            <a:endParaRPr lang="en-US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269A2F-7399-99C3-E8DD-8B95DF93A582}"/>
              </a:ext>
            </a:extLst>
          </p:cNvPr>
          <p:cNvSpPr txBox="1"/>
          <p:nvPr/>
        </p:nvSpPr>
        <p:spPr>
          <a:xfrm>
            <a:off x="234892" y="5844125"/>
            <a:ext cx="6094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Kingdom of Judah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1F76C3-2FED-8CB9-642A-0B0882809549}"/>
              </a:ext>
            </a:extLst>
          </p:cNvPr>
          <p:cNvSpPr/>
          <p:nvPr/>
        </p:nvSpPr>
        <p:spPr>
          <a:xfrm>
            <a:off x="2863782" y="4851886"/>
            <a:ext cx="267862" cy="41829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C9E27-9339-D953-6054-8190A5E79331}"/>
              </a:ext>
            </a:extLst>
          </p:cNvPr>
          <p:cNvSpPr txBox="1"/>
          <p:nvPr/>
        </p:nvSpPr>
        <p:spPr>
          <a:xfrm>
            <a:off x="3534991" y="5753041"/>
            <a:ext cx="1272202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Amon</a:t>
            </a:r>
            <a:endParaRPr lang="en-US" sz="1600" b="1" dirty="0"/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4F81330A-7C49-028E-3808-74EF09ECD079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>
          <a:xfrm rot="16200000" flipV="1">
            <a:off x="3342975" y="4924923"/>
            <a:ext cx="482857" cy="117337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3A25ABC-B78A-3C3A-E4EE-B984779FD185}"/>
              </a:ext>
            </a:extLst>
          </p:cNvPr>
          <p:cNvSpPr/>
          <p:nvPr/>
        </p:nvSpPr>
        <p:spPr>
          <a:xfrm>
            <a:off x="3129861" y="4851550"/>
            <a:ext cx="6385928" cy="4125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Josiah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C67D98-4F9B-A0C0-5B51-B599CFB52CED}"/>
              </a:ext>
            </a:extLst>
          </p:cNvPr>
          <p:cNvSpPr txBox="1"/>
          <p:nvPr/>
        </p:nvSpPr>
        <p:spPr>
          <a:xfrm>
            <a:off x="3001376" y="4394625"/>
            <a:ext cx="877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641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AC5231-2E40-3DDA-9E8E-0803E529C7E9}"/>
              </a:ext>
            </a:extLst>
          </p:cNvPr>
          <p:cNvSpPr txBox="1"/>
          <p:nvPr/>
        </p:nvSpPr>
        <p:spPr>
          <a:xfrm>
            <a:off x="9225714" y="4394617"/>
            <a:ext cx="871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609</a:t>
            </a:r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5E8FEE-F2D2-F4E7-D620-D692EC0B7392}"/>
              </a:ext>
            </a:extLst>
          </p:cNvPr>
          <p:cNvSpPr/>
          <p:nvPr/>
        </p:nvSpPr>
        <p:spPr>
          <a:xfrm>
            <a:off x="9596469" y="4845136"/>
            <a:ext cx="2044711" cy="4196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Jehoiakim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8E2837-7C63-7565-7EC4-0C9D0FF29976}"/>
              </a:ext>
            </a:extLst>
          </p:cNvPr>
          <p:cNvSpPr/>
          <p:nvPr/>
        </p:nvSpPr>
        <p:spPr>
          <a:xfrm>
            <a:off x="9507686" y="4851551"/>
            <a:ext cx="88783" cy="4186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502C49-6B88-0045-5C67-091A1CFB5377}"/>
              </a:ext>
            </a:extLst>
          </p:cNvPr>
          <p:cNvSpPr txBox="1"/>
          <p:nvPr/>
        </p:nvSpPr>
        <p:spPr>
          <a:xfrm>
            <a:off x="8643293" y="5561679"/>
            <a:ext cx="1822270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Jehoahaz</a:t>
            </a:r>
            <a:endParaRPr lang="en-US" sz="1600" b="1" dirty="0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AE4A447A-CB79-72F8-81CE-DEC799E36E6F}"/>
              </a:ext>
            </a:extLst>
          </p:cNvPr>
          <p:cNvCxnSpPr>
            <a:cxnSpLocks/>
            <a:stCxn id="14" idx="0"/>
            <a:endCxn id="12" idx="2"/>
          </p:cNvCxnSpPr>
          <p:nvPr/>
        </p:nvCxnSpPr>
        <p:spPr>
          <a:xfrm rot="16200000" flipV="1">
            <a:off x="9407505" y="5414756"/>
            <a:ext cx="291496" cy="235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EC77316-8E8D-919A-9663-6781FC31D07B}"/>
              </a:ext>
            </a:extLst>
          </p:cNvPr>
          <p:cNvSpPr/>
          <p:nvPr/>
        </p:nvSpPr>
        <p:spPr>
          <a:xfrm>
            <a:off x="3144122" y="2411635"/>
            <a:ext cx="8497058" cy="376461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Habakkuk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E2886C-8377-16E4-BB65-C92CD49EC5ED}"/>
              </a:ext>
            </a:extLst>
          </p:cNvPr>
          <p:cNvSpPr/>
          <p:nvPr/>
        </p:nvSpPr>
        <p:spPr>
          <a:xfrm>
            <a:off x="3144122" y="2867435"/>
            <a:ext cx="8497058" cy="422499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Zephaniah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1EA617-DC0F-7C31-E263-451109EA3CD0}"/>
              </a:ext>
            </a:extLst>
          </p:cNvPr>
          <p:cNvSpPr/>
          <p:nvPr/>
        </p:nvSpPr>
        <p:spPr>
          <a:xfrm>
            <a:off x="3144122" y="3364154"/>
            <a:ext cx="8497058" cy="357910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Jeremiah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D9F9F7-7C4F-F83A-F2D8-C15C2658B1D9}"/>
              </a:ext>
            </a:extLst>
          </p:cNvPr>
          <p:cNvSpPr/>
          <p:nvPr/>
        </p:nvSpPr>
        <p:spPr>
          <a:xfrm>
            <a:off x="3157178" y="3805790"/>
            <a:ext cx="8497058" cy="376461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Ezekiel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541A5B-FF4E-2F94-3D8B-2A1C40D24CE0}"/>
              </a:ext>
            </a:extLst>
          </p:cNvPr>
          <p:cNvSpPr/>
          <p:nvPr/>
        </p:nvSpPr>
        <p:spPr>
          <a:xfrm>
            <a:off x="1379764" y="2031549"/>
            <a:ext cx="1484017" cy="369331"/>
          </a:xfrm>
          <a:prstGeom prst="rect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Nahum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5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57FC1-0F36-2DE6-4989-AD3CC8371CC1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B1215B-C0E6-D129-F3CF-1C84A3FA6234}"/>
              </a:ext>
            </a:extLst>
          </p:cNvPr>
          <p:cNvCxnSpPr/>
          <p:nvPr/>
        </p:nvCxnSpPr>
        <p:spPr>
          <a:xfrm flipV="1">
            <a:off x="1497204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C8EFE2-E460-2107-1770-0B732D1D64DF}"/>
              </a:ext>
            </a:extLst>
          </p:cNvPr>
          <p:cNvCxnSpPr/>
          <p:nvPr/>
        </p:nvCxnSpPr>
        <p:spPr>
          <a:xfrm flipV="1">
            <a:off x="11381993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34D0E6-A5B4-9029-1370-F821D59898DB}"/>
              </a:ext>
            </a:extLst>
          </p:cNvPr>
          <p:cNvCxnSpPr>
            <a:cxnSpLocks/>
          </p:cNvCxnSpPr>
          <p:nvPr/>
        </p:nvCxnSpPr>
        <p:spPr>
          <a:xfrm flipV="1">
            <a:off x="6328997" y="5374075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90C9F4-57C6-9C72-7F17-3C702B80A5C0}"/>
              </a:ext>
            </a:extLst>
          </p:cNvPr>
          <p:cNvSpPr txBox="1"/>
          <p:nvPr/>
        </p:nvSpPr>
        <p:spPr>
          <a:xfrm>
            <a:off x="1229342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600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B93BAF-1065-E65F-F063-13C853C203D6}"/>
              </a:ext>
            </a:extLst>
          </p:cNvPr>
          <p:cNvSpPr txBox="1"/>
          <p:nvPr/>
        </p:nvSpPr>
        <p:spPr>
          <a:xfrm>
            <a:off x="5936443" y="546928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575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F2F41E-65F9-7C0B-E9F4-702AAB8EADB9}"/>
              </a:ext>
            </a:extLst>
          </p:cNvPr>
          <p:cNvSpPr txBox="1"/>
          <p:nvPr/>
        </p:nvSpPr>
        <p:spPr>
          <a:xfrm>
            <a:off x="10989075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550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8211F5-8168-54D7-DDDA-948C3E18BDB8}"/>
              </a:ext>
            </a:extLst>
          </p:cNvPr>
          <p:cNvSpPr txBox="1"/>
          <p:nvPr/>
        </p:nvSpPr>
        <p:spPr>
          <a:xfrm>
            <a:off x="1483694" y="4443607"/>
            <a:ext cx="844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598</a:t>
            </a:r>
            <a:endParaRPr lang="en-US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269A2F-7399-99C3-E8DD-8B95DF93A582}"/>
              </a:ext>
            </a:extLst>
          </p:cNvPr>
          <p:cNvSpPr txBox="1"/>
          <p:nvPr/>
        </p:nvSpPr>
        <p:spPr>
          <a:xfrm>
            <a:off x="234892" y="58441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Kingdom of Judah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C67D98-4F9B-A0C0-5B51-B599CFB52CED}"/>
              </a:ext>
            </a:extLst>
          </p:cNvPr>
          <p:cNvSpPr txBox="1"/>
          <p:nvPr/>
        </p:nvSpPr>
        <p:spPr>
          <a:xfrm>
            <a:off x="3731322" y="4403964"/>
            <a:ext cx="879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586</a:t>
            </a:r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5E8FEE-F2D2-F4E7-D620-D692EC0B7392}"/>
              </a:ext>
            </a:extLst>
          </p:cNvPr>
          <p:cNvSpPr/>
          <p:nvPr/>
        </p:nvSpPr>
        <p:spPr>
          <a:xfrm>
            <a:off x="-154397" y="4927946"/>
            <a:ext cx="1941986" cy="3430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Jehoiakim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0017C7-16AD-7B1C-FD51-BA14E059FC6C}"/>
              </a:ext>
            </a:extLst>
          </p:cNvPr>
          <p:cNvSpPr/>
          <p:nvPr/>
        </p:nvSpPr>
        <p:spPr>
          <a:xfrm>
            <a:off x="1807086" y="4927179"/>
            <a:ext cx="99439" cy="3430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A8727E-D2AA-8DB4-BEA5-D72A8BD3D433}"/>
              </a:ext>
            </a:extLst>
          </p:cNvPr>
          <p:cNvSpPr txBox="1"/>
          <p:nvPr/>
        </p:nvSpPr>
        <p:spPr>
          <a:xfrm>
            <a:off x="3163298" y="5592358"/>
            <a:ext cx="201558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Jehoiachin</a:t>
            </a:r>
            <a:endParaRPr lang="en-US" sz="1600" b="1" dirty="0"/>
          </a:p>
        </p:txBody>
      </p:sp>
      <p:cxnSp>
        <p:nvCxnSpPr>
          <p:cNvPr id="22" name="Connector: Curved 21">
            <a:extLst>
              <a:ext uri="{FF2B5EF4-FFF2-40B4-BE49-F238E27FC236}">
                <a16:creationId xmlns:a16="http://schemas.microsoft.com/office/drawing/2014/main" id="{8538BAA2-A10B-31A1-321D-76889CEBF884}"/>
              </a:ext>
            </a:extLst>
          </p:cNvPr>
          <p:cNvCxnSpPr>
            <a:cxnSpLocks/>
            <a:stCxn id="17" idx="1"/>
            <a:endCxn id="5" idx="2"/>
          </p:cNvCxnSpPr>
          <p:nvPr/>
        </p:nvCxnSpPr>
        <p:spPr>
          <a:xfrm rot="10800000">
            <a:off x="1856806" y="5270184"/>
            <a:ext cx="1306492" cy="614563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D94689D-4CEE-BFE3-A616-577CFD59E51D}"/>
              </a:ext>
            </a:extLst>
          </p:cNvPr>
          <p:cNvSpPr/>
          <p:nvPr/>
        </p:nvSpPr>
        <p:spPr>
          <a:xfrm>
            <a:off x="1906530" y="4916856"/>
            <a:ext cx="2564986" cy="3494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Zedekiah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296E9BC-BD90-FBD7-7411-51785E18F986}"/>
              </a:ext>
            </a:extLst>
          </p:cNvPr>
          <p:cNvCxnSpPr>
            <a:cxnSpLocks/>
          </p:cNvCxnSpPr>
          <p:nvPr/>
        </p:nvCxnSpPr>
        <p:spPr>
          <a:xfrm>
            <a:off x="4491014" y="3773205"/>
            <a:ext cx="0" cy="151551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1814D7D-F21D-1E1A-6676-72FDA74CADF4}"/>
              </a:ext>
            </a:extLst>
          </p:cNvPr>
          <p:cNvSpPr txBox="1"/>
          <p:nvPr/>
        </p:nvSpPr>
        <p:spPr>
          <a:xfrm>
            <a:off x="4535322" y="3571823"/>
            <a:ext cx="38010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Babylon conquers Judah</a:t>
            </a:r>
          </a:p>
          <a:p>
            <a:pPr algn="ctr"/>
            <a:r>
              <a:rPr lang="en-US" sz="2800" b="1" dirty="0"/>
              <a:t>70 years of captivity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1A54E8-7588-EBF0-0025-23899776F8E3}"/>
              </a:ext>
            </a:extLst>
          </p:cNvPr>
          <p:cNvSpPr/>
          <p:nvPr/>
        </p:nvSpPr>
        <p:spPr>
          <a:xfrm>
            <a:off x="591121" y="2361979"/>
            <a:ext cx="3899893" cy="378094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Habakkuk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3558E7E-77B1-45A9-8C32-712F27CA4093}"/>
              </a:ext>
            </a:extLst>
          </p:cNvPr>
          <p:cNvSpPr/>
          <p:nvPr/>
        </p:nvSpPr>
        <p:spPr>
          <a:xfrm>
            <a:off x="591121" y="2847800"/>
            <a:ext cx="3899893" cy="426772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Zephaniah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15C0BF7-24CF-67EA-0075-C9C60DA3726C}"/>
              </a:ext>
            </a:extLst>
          </p:cNvPr>
          <p:cNvSpPr/>
          <p:nvPr/>
        </p:nvSpPr>
        <p:spPr>
          <a:xfrm>
            <a:off x="591121" y="3378668"/>
            <a:ext cx="3899893" cy="359158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Jeremiah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A18BD6-E3CD-1A73-992C-C42013246CAB}"/>
              </a:ext>
            </a:extLst>
          </p:cNvPr>
          <p:cNvSpPr/>
          <p:nvPr/>
        </p:nvSpPr>
        <p:spPr>
          <a:xfrm>
            <a:off x="604177" y="3827630"/>
            <a:ext cx="3899893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Ezekiel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1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C7F961-4582-AC9D-8ECF-3B76B1AAD777}"/>
              </a:ext>
            </a:extLst>
          </p:cNvPr>
          <p:cNvCxnSpPr/>
          <p:nvPr/>
        </p:nvCxnSpPr>
        <p:spPr>
          <a:xfrm>
            <a:off x="19346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4FEF67D-DCB5-982C-78CA-EC285BDFB377}"/>
              </a:ext>
            </a:extLst>
          </p:cNvPr>
          <p:cNvCxnSpPr/>
          <p:nvPr/>
        </p:nvCxnSpPr>
        <p:spPr>
          <a:xfrm>
            <a:off x="1944303" y="613129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884DC60-7795-539E-9AA9-88D114A2DD67}"/>
              </a:ext>
            </a:extLst>
          </p:cNvPr>
          <p:cNvSpPr txBox="1"/>
          <p:nvPr/>
        </p:nvSpPr>
        <p:spPr>
          <a:xfrm>
            <a:off x="679569" y="167585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B419A-F497-4717-B357-B57DFFAA3ACE}"/>
              </a:ext>
            </a:extLst>
          </p:cNvPr>
          <p:cNvSpPr txBox="1"/>
          <p:nvPr/>
        </p:nvSpPr>
        <p:spPr>
          <a:xfrm>
            <a:off x="537960" y="2992911"/>
            <a:ext cx="8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Europe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843594-CD1B-5C46-26AE-DB270B3FEAD3}"/>
              </a:ext>
            </a:extLst>
          </p:cNvPr>
          <p:cNvSpPr txBox="1"/>
          <p:nvPr/>
        </p:nvSpPr>
        <p:spPr>
          <a:xfrm>
            <a:off x="601183" y="4309969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Africa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66F70-C874-9A55-E48A-AB5494B092D5}"/>
              </a:ext>
            </a:extLst>
          </p:cNvPr>
          <p:cNvSpPr txBox="1"/>
          <p:nvPr/>
        </p:nvSpPr>
        <p:spPr>
          <a:xfrm>
            <a:off x="441892" y="5335422"/>
            <a:ext cx="104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Americas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B2883A-9E2E-79E1-FE0A-FEAA189040D2}"/>
              </a:ext>
            </a:extLst>
          </p:cNvPr>
          <p:cNvCxnSpPr/>
          <p:nvPr/>
        </p:nvCxnSpPr>
        <p:spPr>
          <a:xfrm>
            <a:off x="1944303" y="507090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97401C-75F5-3A74-2D94-A9DE44ABAB46}"/>
              </a:ext>
            </a:extLst>
          </p:cNvPr>
          <p:cNvCxnSpPr/>
          <p:nvPr/>
        </p:nvCxnSpPr>
        <p:spPr>
          <a:xfrm>
            <a:off x="1944303" y="38372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C2F367-32E9-0F12-7A01-EE7046077099}"/>
              </a:ext>
            </a:extLst>
          </p:cNvPr>
          <p:cNvCxnSpPr/>
          <p:nvPr/>
        </p:nvCxnSpPr>
        <p:spPr>
          <a:xfrm>
            <a:off x="1934678" y="2391877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164E68-DEDB-B960-5797-3DC6A7D710A3}"/>
              </a:ext>
            </a:extLst>
          </p:cNvPr>
          <p:cNvCxnSpPr/>
          <p:nvPr/>
        </p:nvCxnSpPr>
        <p:spPr>
          <a:xfrm>
            <a:off x="66590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34D70E-55AD-706B-B0C2-81AE4704E8A9}"/>
              </a:ext>
            </a:extLst>
          </p:cNvPr>
          <p:cNvCxnSpPr/>
          <p:nvPr/>
        </p:nvCxnSpPr>
        <p:spPr>
          <a:xfrm>
            <a:off x="11088303" y="733926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9B6DF82-1E59-A66E-0D0B-08974B6BC1E2}"/>
              </a:ext>
            </a:extLst>
          </p:cNvPr>
          <p:cNvSpPr txBox="1"/>
          <p:nvPr/>
        </p:nvSpPr>
        <p:spPr>
          <a:xfrm>
            <a:off x="1525758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900 BC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7DFB99-9719-D2D4-9EFB-96626F9549C5}"/>
              </a:ext>
            </a:extLst>
          </p:cNvPr>
          <p:cNvSpPr txBox="1"/>
          <p:nvPr/>
        </p:nvSpPr>
        <p:spPr>
          <a:xfrm>
            <a:off x="62405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800 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EB400E-65E7-2CC4-A96F-9A9FD198C3F5}"/>
              </a:ext>
            </a:extLst>
          </p:cNvPr>
          <p:cNvSpPr txBox="1"/>
          <p:nvPr/>
        </p:nvSpPr>
        <p:spPr>
          <a:xfrm>
            <a:off x="106601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700 BC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6146C57-641D-7E93-87F0-101C8E6F7CB6}"/>
              </a:ext>
            </a:extLst>
          </p:cNvPr>
          <p:cNvSpPr/>
          <p:nvPr/>
        </p:nvSpPr>
        <p:spPr>
          <a:xfrm>
            <a:off x="8660811" y="308522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E4579B-ED70-69F0-35F3-8BC56024E152}"/>
              </a:ext>
            </a:extLst>
          </p:cNvPr>
          <p:cNvSpPr txBox="1"/>
          <p:nvPr/>
        </p:nvSpPr>
        <p:spPr>
          <a:xfrm>
            <a:off x="8737815" y="3009118"/>
            <a:ext cx="1603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750 Iliad composed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5493269-61B2-F5E5-4D74-832AFBED8D1B}"/>
              </a:ext>
            </a:extLst>
          </p:cNvPr>
          <p:cNvSpPr/>
          <p:nvPr/>
        </p:nvSpPr>
        <p:spPr>
          <a:xfrm>
            <a:off x="7334175" y="2743187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3E5ECB-51B7-F298-DA22-AF83EE02D4C3}"/>
              </a:ext>
            </a:extLst>
          </p:cNvPr>
          <p:cNvSpPr txBox="1"/>
          <p:nvPr/>
        </p:nvSpPr>
        <p:spPr>
          <a:xfrm>
            <a:off x="7401551" y="2671034"/>
            <a:ext cx="1382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776 1</a:t>
            </a:r>
            <a:r>
              <a:rPr lang="en-US" sz="1400" baseline="30000" dirty="0"/>
              <a:t>st</a:t>
            </a:r>
            <a:r>
              <a:rPr lang="en-US" sz="1400" dirty="0"/>
              <a:t> Olympics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81BEDF5B-093D-4363-21B4-F877A5F68235}"/>
              </a:ext>
            </a:extLst>
          </p:cNvPr>
          <p:cNvSpPr/>
          <p:nvPr/>
        </p:nvSpPr>
        <p:spPr>
          <a:xfrm>
            <a:off x="8592429" y="3370524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861B7F-4F45-0088-990D-7FDB252AB358}"/>
              </a:ext>
            </a:extLst>
          </p:cNvPr>
          <p:cNvSpPr txBox="1"/>
          <p:nvPr/>
        </p:nvSpPr>
        <p:spPr>
          <a:xfrm>
            <a:off x="8659805" y="3298371"/>
            <a:ext cx="1602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753 Rome Founded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2D246B1-1BC6-358D-4215-BA4D052AF2D0}"/>
              </a:ext>
            </a:extLst>
          </p:cNvPr>
          <p:cNvSpPr/>
          <p:nvPr/>
        </p:nvSpPr>
        <p:spPr>
          <a:xfrm>
            <a:off x="6028623" y="4424204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3E157-7603-ABD5-8719-51BD009799D8}"/>
              </a:ext>
            </a:extLst>
          </p:cNvPr>
          <p:cNvSpPr txBox="1"/>
          <p:nvPr/>
        </p:nvSpPr>
        <p:spPr>
          <a:xfrm>
            <a:off x="6105627" y="4348096"/>
            <a:ext cx="1841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814 Carthage Founded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08575F26-D2AC-DB98-2A89-80BEDCD7204F}"/>
              </a:ext>
            </a:extLst>
          </p:cNvPr>
          <p:cNvSpPr/>
          <p:nvPr/>
        </p:nvSpPr>
        <p:spPr>
          <a:xfrm>
            <a:off x="1876926" y="587235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0367AF-058F-091F-2972-8AD14FE2F886}"/>
              </a:ext>
            </a:extLst>
          </p:cNvPr>
          <p:cNvSpPr txBox="1"/>
          <p:nvPr/>
        </p:nvSpPr>
        <p:spPr>
          <a:xfrm>
            <a:off x="1953930" y="5796244"/>
            <a:ext cx="4356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900 </a:t>
            </a:r>
            <a:r>
              <a:rPr lang="en-US" dirty="0" err="1"/>
              <a:t>Chávin</a:t>
            </a:r>
            <a:r>
              <a:rPr lang="en-US" dirty="0"/>
              <a:t> de </a:t>
            </a:r>
            <a:r>
              <a:rPr lang="en-US" dirty="0" err="1"/>
              <a:t>Huántar</a:t>
            </a:r>
            <a:r>
              <a:rPr lang="en-US" dirty="0"/>
              <a:t> – first civilization in South America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95109408-68E4-FD59-E9EA-B5A2EF83ADB5}"/>
              </a:ext>
            </a:extLst>
          </p:cNvPr>
          <p:cNvSpPr/>
          <p:nvPr/>
        </p:nvSpPr>
        <p:spPr>
          <a:xfrm>
            <a:off x="1886553" y="539548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EDC190-3C3F-2FC0-8387-5A97AA85CCC3}"/>
              </a:ext>
            </a:extLst>
          </p:cNvPr>
          <p:cNvSpPr txBox="1"/>
          <p:nvPr/>
        </p:nvSpPr>
        <p:spPr>
          <a:xfrm>
            <a:off x="1963557" y="5319373"/>
            <a:ext cx="287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900 La </a:t>
            </a:r>
            <a:r>
              <a:rPr lang="en-US" dirty="0" err="1"/>
              <a:t>Venta</a:t>
            </a:r>
            <a:r>
              <a:rPr lang="en-US" dirty="0"/>
              <a:t> becomes Olmec Capital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2D547CCC-DF0E-9632-4563-49E6D2E56292}"/>
              </a:ext>
            </a:extLst>
          </p:cNvPr>
          <p:cNvSpPr/>
          <p:nvPr/>
        </p:nvSpPr>
        <p:spPr>
          <a:xfrm>
            <a:off x="3434510" y="112783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731871-7C3C-DCEB-E9D9-CABFA4A2766E}"/>
              </a:ext>
            </a:extLst>
          </p:cNvPr>
          <p:cNvSpPr txBox="1"/>
          <p:nvPr/>
        </p:nvSpPr>
        <p:spPr>
          <a:xfrm>
            <a:off x="3511514" y="1051724"/>
            <a:ext cx="1657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870 Party at Nimrud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D8B1F2B-16F3-0D87-4333-F77C9A7C5084}"/>
              </a:ext>
            </a:extLst>
          </p:cNvPr>
          <p:cNvSpPr/>
          <p:nvPr/>
        </p:nvSpPr>
        <p:spPr>
          <a:xfrm>
            <a:off x="4105909" y="1396657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ED9579-E95C-7AF9-A3B3-27078427C89E}"/>
              </a:ext>
            </a:extLst>
          </p:cNvPr>
          <p:cNvSpPr txBox="1"/>
          <p:nvPr/>
        </p:nvSpPr>
        <p:spPr>
          <a:xfrm>
            <a:off x="4182913" y="1320549"/>
            <a:ext cx="3845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853 Battle of </a:t>
            </a:r>
            <a:r>
              <a:rPr lang="en-US" sz="1400" dirty="0" err="1"/>
              <a:t>Qarqar</a:t>
            </a:r>
            <a:r>
              <a:rPr lang="en-US" sz="1400" dirty="0"/>
              <a:t> – 1</a:t>
            </a:r>
            <a:r>
              <a:rPr lang="en-US" sz="1400" baseline="30000" dirty="0"/>
              <a:t>st</a:t>
            </a:r>
            <a:r>
              <a:rPr lang="en-US" sz="1400" dirty="0"/>
              <a:t> Arab state – war camels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C04C28A5-5483-F347-DD3F-974580F1F5F6}"/>
              </a:ext>
            </a:extLst>
          </p:cNvPr>
          <p:cNvSpPr/>
          <p:nvPr/>
        </p:nvSpPr>
        <p:spPr>
          <a:xfrm>
            <a:off x="4192536" y="164496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42ACAEF-055F-B821-4199-CEB2EB37174A}"/>
              </a:ext>
            </a:extLst>
          </p:cNvPr>
          <p:cNvSpPr txBox="1"/>
          <p:nvPr/>
        </p:nvSpPr>
        <p:spPr>
          <a:xfrm>
            <a:off x="4269540" y="1568855"/>
            <a:ext cx="2745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850 Assyria develops battering ram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3076E81-11EB-32CB-CB24-E4D38AD1C59D}"/>
              </a:ext>
            </a:extLst>
          </p:cNvPr>
          <p:cNvSpPr/>
          <p:nvPr/>
        </p:nvSpPr>
        <p:spPr>
          <a:xfrm>
            <a:off x="4194007" y="1905480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3FE6355-5B09-B4CE-015F-596DC81561FB}"/>
              </a:ext>
            </a:extLst>
          </p:cNvPr>
          <p:cNvSpPr txBox="1"/>
          <p:nvPr/>
        </p:nvSpPr>
        <p:spPr>
          <a:xfrm>
            <a:off x="4271011" y="1829372"/>
            <a:ext cx="3333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850 Mesopotamia develops pottery glazing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C844DC0C-75D0-6CC0-8209-ECBE7BAAA7F9}"/>
              </a:ext>
            </a:extLst>
          </p:cNvPr>
          <p:cNvSpPr/>
          <p:nvPr/>
        </p:nvSpPr>
        <p:spPr>
          <a:xfrm>
            <a:off x="6591701" y="2143744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FCAA3E-E13B-C088-056F-8E85E8581A7E}"/>
              </a:ext>
            </a:extLst>
          </p:cNvPr>
          <p:cNvSpPr txBox="1"/>
          <p:nvPr/>
        </p:nvSpPr>
        <p:spPr>
          <a:xfrm>
            <a:off x="6668705" y="2067636"/>
            <a:ext cx="2793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800 Assyria develops steel weapons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6D13FADA-27FE-55EE-D006-3520514DD9E6}"/>
              </a:ext>
            </a:extLst>
          </p:cNvPr>
          <p:cNvSpPr/>
          <p:nvPr/>
        </p:nvSpPr>
        <p:spPr>
          <a:xfrm>
            <a:off x="6591701" y="480568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1F2E61E-9360-E175-3358-905B17A8DD12}"/>
              </a:ext>
            </a:extLst>
          </p:cNvPr>
          <p:cNvSpPr txBox="1"/>
          <p:nvPr/>
        </p:nvSpPr>
        <p:spPr>
          <a:xfrm>
            <a:off x="6668705" y="4729578"/>
            <a:ext cx="2840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800 Earliest surviving sundial - Egypt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20E18ED9-804D-7AE9-443E-6BAB57ADB686}"/>
              </a:ext>
            </a:extLst>
          </p:cNvPr>
          <p:cNvSpPr/>
          <p:nvPr/>
        </p:nvSpPr>
        <p:spPr>
          <a:xfrm>
            <a:off x="7799724" y="923248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1A0807D-4E26-42E2-4A5D-65922EE0E701}"/>
              </a:ext>
            </a:extLst>
          </p:cNvPr>
          <p:cNvSpPr txBox="1"/>
          <p:nvPr/>
        </p:nvSpPr>
        <p:spPr>
          <a:xfrm>
            <a:off x="7876728" y="847140"/>
            <a:ext cx="2718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771 Zhou dynasty relocates to east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0148821-ED66-2A58-4224-01FC19EDAAC9}"/>
              </a:ext>
            </a:extLst>
          </p:cNvPr>
          <p:cNvSpPr/>
          <p:nvPr/>
        </p:nvSpPr>
        <p:spPr>
          <a:xfrm>
            <a:off x="1876926" y="625642"/>
            <a:ext cx="9485541" cy="23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~1500 BC   Hindu Vedas and Upanishads written down continues thru ~500 BC</a:t>
            </a: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629A7A0A-DEBF-0A06-A779-7A701C665BF2}"/>
              </a:ext>
            </a:extLst>
          </p:cNvPr>
          <p:cNvSpPr/>
          <p:nvPr/>
        </p:nvSpPr>
        <p:spPr>
          <a:xfrm>
            <a:off x="10392075" y="1603708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C56460-F322-A993-9DC3-026683DCB44A}"/>
              </a:ext>
            </a:extLst>
          </p:cNvPr>
          <p:cNvSpPr txBox="1"/>
          <p:nvPr/>
        </p:nvSpPr>
        <p:spPr>
          <a:xfrm>
            <a:off x="7680830" y="1517065"/>
            <a:ext cx="2793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710 Assyria - 1</a:t>
            </a:r>
            <a:r>
              <a:rPr lang="en-US" sz="1400" baseline="30000" dirty="0"/>
              <a:t>st</a:t>
            </a:r>
            <a:r>
              <a:rPr lang="en-US" sz="1400" dirty="0"/>
              <a:t> known lock and key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DB3A53BB-3032-5E2C-2328-FD68692D64FC}"/>
              </a:ext>
            </a:extLst>
          </p:cNvPr>
          <p:cNvSpPr/>
          <p:nvPr/>
        </p:nvSpPr>
        <p:spPr>
          <a:xfrm>
            <a:off x="10825990" y="255546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99A904-7E94-5C8A-BAB2-33D531729B28}"/>
              </a:ext>
            </a:extLst>
          </p:cNvPr>
          <p:cNvSpPr txBox="1"/>
          <p:nvPr/>
        </p:nvSpPr>
        <p:spPr>
          <a:xfrm>
            <a:off x="8304223" y="2461594"/>
            <a:ext cx="2637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704 Wrestling added to Olympics </a:t>
            </a: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14C41D9-6AFD-D5BB-B011-DCBDF27D6632}"/>
              </a:ext>
            </a:extLst>
          </p:cNvPr>
          <p:cNvSpPr/>
          <p:nvPr/>
        </p:nvSpPr>
        <p:spPr>
          <a:xfrm>
            <a:off x="11011301" y="286156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34D987-5D5C-665B-8BB0-FD67567C0588}"/>
              </a:ext>
            </a:extLst>
          </p:cNvPr>
          <p:cNvSpPr txBox="1"/>
          <p:nvPr/>
        </p:nvSpPr>
        <p:spPr>
          <a:xfrm>
            <a:off x="9043980" y="2767694"/>
            <a:ext cx="2082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700 Greeks invent vowels </a:t>
            </a: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FFC5755-6C47-9F1B-D1F1-C96EE6A97253}"/>
              </a:ext>
            </a:extLst>
          </p:cNvPr>
          <p:cNvSpPr/>
          <p:nvPr/>
        </p:nvSpPr>
        <p:spPr>
          <a:xfrm>
            <a:off x="10934162" y="190147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F8883D-9B91-6A23-56B0-AEDBDA374B08}"/>
              </a:ext>
            </a:extLst>
          </p:cNvPr>
          <p:cNvSpPr txBox="1"/>
          <p:nvPr/>
        </p:nvSpPr>
        <p:spPr>
          <a:xfrm>
            <a:off x="7990933" y="1807604"/>
            <a:ext cx="3058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700 Assyria – capital moves to </a:t>
            </a:r>
            <a:r>
              <a:rPr lang="en-US" sz="1400" dirty="0" err="1"/>
              <a:t>Ninevah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615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C7F961-4582-AC9D-8ECF-3B76B1AAD777}"/>
              </a:ext>
            </a:extLst>
          </p:cNvPr>
          <p:cNvCxnSpPr/>
          <p:nvPr/>
        </p:nvCxnSpPr>
        <p:spPr>
          <a:xfrm>
            <a:off x="19346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4FEF67D-DCB5-982C-78CA-EC285BDFB377}"/>
              </a:ext>
            </a:extLst>
          </p:cNvPr>
          <p:cNvCxnSpPr/>
          <p:nvPr/>
        </p:nvCxnSpPr>
        <p:spPr>
          <a:xfrm>
            <a:off x="1944303" y="613129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884DC60-7795-539E-9AA9-88D114A2DD67}"/>
              </a:ext>
            </a:extLst>
          </p:cNvPr>
          <p:cNvSpPr txBox="1"/>
          <p:nvPr/>
        </p:nvSpPr>
        <p:spPr>
          <a:xfrm>
            <a:off x="679569" y="167585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B419A-F497-4717-B357-B57DFFAA3ACE}"/>
              </a:ext>
            </a:extLst>
          </p:cNvPr>
          <p:cNvSpPr txBox="1"/>
          <p:nvPr/>
        </p:nvSpPr>
        <p:spPr>
          <a:xfrm>
            <a:off x="537960" y="2992911"/>
            <a:ext cx="8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Europe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843594-CD1B-5C46-26AE-DB270B3FEAD3}"/>
              </a:ext>
            </a:extLst>
          </p:cNvPr>
          <p:cNvSpPr txBox="1"/>
          <p:nvPr/>
        </p:nvSpPr>
        <p:spPr>
          <a:xfrm>
            <a:off x="601183" y="4309969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Africa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66F70-C874-9A55-E48A-AB5494B092D5}"/>
              </a:ext>
            </a:extLst>
          </p:cNvPr>
          <p:cNvSpPr txBox="1"/>
          <p:nvPr/>
        </p:nvSpPr>
        <p:spPr>
          <a:xfrm>
            <a:off x="441892" y="5335422"/>
            <a:ext cx="104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Americas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B2883A-9E2E-79E1-FE0A-FEAA189040D2}"/>
              </a:ext>
            </a:extLst>
          </p:cNvPr>
          <p:cNvCxnSpPr/>
          <p:nvPr/>
        </p:nvCxnSpPr>
        <p:spPr>
          <a:xfrm>
            <a:off x="1944303" y="507090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97401C-75F5-3A74-2D94-A9DE44ABAB46}"/>
              </a:ext>
            </a:extLst>
          </p:cNvPr>
          <p:cNvCxnSpPr/>
          <p:nvPr/>
        </p:nvCxnSpPr>
        <p:spPr>
          <a:xfrm>
            <a:off x="1944303" y="38372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C2F367-32E9-0F12-7A01-EE7046077099}"/>
              </a:ext>
            </a:extLst>
          </p:cNvPr>
          <p:cNvCxnSpPr/>
          <p:nvPr/>
        </p:nvCxnSpPr>
        <p:spPr>
          <a:xfrm>
            <a:off x="1934678" y="2391877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164E68-DEDB-B960-5797-3DC6A7D710A3}"/>
              </a:ext>
            </a:extLst>
          </p:cNvPr>
          <p:cNvCxnSpPr/>
          <p:nvPr/>
        </p:nvCxnSpPr>
        <p:spPr>
          <a:xfrm>
            <a:off x="66590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34D70E-55AD-706B-B0C2-81AE4704E8A9}"/>
              </a:ext>
            </a:extLst>
          </p:cNvPr>
          <p:cNvCxnSpPr/>
          <p:nvPr/>
        </p:nvCxnSpPr>
        <p:spPr>
          <a:xfrm>
            <a:off x="11088303" y="733926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9B6DF82-1E59-A66E-0D0B-08974B6BC1E2}"/>
              </a:ext>
            </a:extLst>
          </p:cNvPr>
          <p:cNvSpPr txBox="1"/>
          <p:nvPr/>
        </p:nvSpPr>
        <p:spPr>
          <a:xfrm>
            <a:off x="1525758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750 BC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7DFB99-9719-D2D4-9EFB-96626F9549C5}"/>
              </a:ext>
            </a:extLst>
          </p:cNvPr>
          <p:cNvSpPr txBox="1"/>
          <p:nvPr/>
        </p:nvSpPr>
        <p:spPr>
          <a:xfrm>
            <a:off x="62405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 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EB400E-65E7-2CC4-A96F-9A9FD198C3F5}"/>
              </a:ext>
            </a:extLst>
          </p:cNvPr>
          <p:cNvSpPr txBox="1"/>
          <p:nvPr/>
        </p:nvSpPr>
        <p:spPr>
          <a:xfrm>
            <a:off x="106601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550 BC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6146C57-641D-7E93-87F0-101C8E6F7CB6}"/>
              </a:ext>
            </a:extLst>
          </p:cNvPr>
          <p:cNvSpPr/>
          <p:nvPr/>
        </p:nvSpPr>
        <p:spPr>
          <a:xfrm>
            <a:off x="1867301" y="307547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E4579B-ED70-69F0-35F3-8BC56024E152}"/>
              </a:ext>
            </a:extLst>
          </p:cNvPr>
          <p:cNvSpPr txBox="1"/>
          <p:nvPr/>
        </p:nvSpPr>
        <p:spPr>
          <a:xfrm>
            <a:off x="1944305" y="2999363"/>
            <a:ext cx="1330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Iliad composed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0148821-ED66-2A58-4224-01FC19EDAAC9}"/>
              </a:ext>
            </a:extLst>
          </p:cNvPr>
          <p:cNvSpPr/>
          <p:nvPr/>
        </p:nvSpPr>
        <p:spPr>
          <a:xfrm>
            <a:off x="1876926" y="625642"/>
            <a:ext cx="9485541" cy="23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~1500 BC   Hindu Vedas and Upanishads written down continues thru ~500 BC</a:t>
            </a: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629A7A0A-DEBF-0A06-A779-7A701C665BF2}"/>
              </a:ext>
            </a:extLst>
          </p:cNvPr>
          <p:cNvSpPr/>
          <p:nvPr/>
        </p:nvSpPr>
        <p:spPr>
          <a:xfrm>
            <a:off x="3841439" y="142501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C56460-F322-A993-9DC3-026683DCB44A}"/>
              </a:ext>
            </a:extLst>
          </p:cNvPr>
          <p:cNvSpPr txBox="1"/>
          <p:nvPr/>
        </p:nvSpPr>
        <p:spPr>
          <a:xfrm>
            <a:off x="3950056" y="1337044"/>
            <a:ext cx="2793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710 Assyria - 1</a:t>
            </a:r>
            <a:r>
              <a:rPr lang="en-US" sz="1400" baseline="30000" dirty="0"/>
              <a:t>st</a:t>
            </a:r>
            <a:r>
              <a:rPr lang="en-US" sz="1400" dirty="0"/>
              <a:t> known lock and key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DB3A53BB-3032-5E2C-2328-FD68692D64FC}"/>
              </a:ext>
            </a:extLst>
          </p:cNvPr>
          <p:cNvSpPr/>
          <p:nvPr/>
        </p:nvSpPr>
        <p:spPr>
          <a:xfrm>
            <a:off x="3983843" y="25245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99A904-7E94-5C8A-BAB2-33D531729B28}"/>
              </a:ext>
            </a:extLst>
          </p:cNvPr>
          <p:cNvSpPr txBox="1"/>
          <p:nvPr/>
        </p:nvSpPr>
        <p:spPr>
          <a:xfrm>
            <a:off x="4070271" y="2443253"/>
            <a:ext cx="2637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704 Wrestling added to Olympics </a:t>
            </a: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14C41D9-6AFD-D5BB-B011-DCBDF27D6632}"/>
              </a:ext>
            </a:extLst>
          </p:cNvPr>
          <p:cNvSpPr/>
          <p:nvPr/>
        </p:nvSpPr>
        <p:spPr>
          <a:xfrm>
            <a:off x="4162125" y="285562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34D987-5D5C-665B-8BB0-FD67567C0588}"/>
              </a:ext>
            </a:extLst>
          </p:cNvPr>
          <p:cNvSpPr txBox="1"/>
          <p:nvPr/>
        </p:nvSpPr>
        <p:spPr>
          <a:xfrm>
            <a:off x="4263224" y="2768180"/>
            <a:ext cx="2082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Greeks invent vowels </a:t>
            </a: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FFC5755-6C47-9F1B-D1F1-C96EE6A97253}"/>
              </a:ext>
            </a:extLst>
          </p:cNvPr>
          <p:cNvSpPr/>
          <p:nvPr/>
        </p:nvSpPr>
        <p:spPr>
          <a:xfrm>
            <a:off x="4162125" y="166567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F8883D-9B91-6A23-56B0-AEDBDA374B08}"/>
              </a:ext>
            </a:extLst>
          </p:cNvPr>
          <p:cNvSpPr txBox="1"/>
          <p:nvPr/>
        </p:nvSpPr>
        <p:spPr>
          <a:xfrm>
            <a:off x="4254323" y="1590869"/>
            <a:ext cx="3058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Assyria – capital moves to </a:t>
            </a:r>
            <a:r>
              <a:rPr lang="en-US" sz="1400" dirty="0" err="1"/>
              <a:t>Ninevah</a:t>
            </a:r>
            <a:r>
              <a:rPr lang="en-US" sz="1400" dirty="0"/>
              <a:t>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C51F86D8-E1A0-5527-D740-D3FCCBAEE159}"/>
              </a:ext>
            </a:extLst>
          </p:cNvPr>
          <p:cNvSpPr/>
          <p:nvPr/>
        </p:nvSpPr>
        <p:spPr>
          <a:xfrm>
            <a:off x="4899791" y="3094384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A39787-2FAD-0D8B-B4C6-8648082634A8}"/>
              </a:ext>
            </a:extLst>
          </p:cNvPr>
          <p:cNvSpPr txBox="1"/>
          <p:nvPr/>
        </p:nvSpPr>
        <p:spPr>
          <a:xfrm>
            <a:off x="4991959" y="3012526"/>
            <a:ext cx="2428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688 Boxing added to Olympics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A7668BD-2CC9-0BEE-CF6D-88B750636C47}"/>
              </a:ext>
            </a:extLst>
          </p:cNvPr>
          <p:cNvCxnSpPr>
            <a:cxnSpLocks/>
          </p:cNvCxnSpPr>
          <p:nvPr/>
        </p:nvCxnSpPr>
        <p:spPr>
          <a:xfrm>
            <a:off x="3501671" y="859974"/>
            <a:ext cx="0" cy="15319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BDDB03C-A25C-4362-BC5A-45A4562A4643}"/>
              </a:ext>
            </a:extLst>
          </p:cNvPr>
          <p:cNvSpPr txBox="1"/>
          <p:nvPr/>
        </p:nvSpPr>
        <p:spPr>
          <a:xfrm>
            <a:off x="3464672" y="898839"/>
            <a:ext cx="2157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722 Assyria conquers Israel</a:t>
            </a: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0C1BCFD9-DD56-75FA-A397-2A3914820D21}"/>
              </a:ext>
            </a:extLst>
          </p:cNvPr>
          <p:cNvSpPr/>
          <p:nvPr/>
        </p:nvSpPr>
        <p:spPr>
          <a:xfrm>
            <a:off x="4162125" y="409936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134300-0773-D373-C3AB-554D055A8FE2}"/>
              </a:ext>
            </a:extLst>
          </p:cNvPr>
          <p:cNvSpPr txBox="1"/>
          <p:nvPr/>
        </p:nvSpPr>
        <p:spPr>
          <a:xfrm>
            <a:off x="4263224" y="4011918"/>
            <a:ext cx="2371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Egypt develops demotic</a:t>
            </a:r>
          </a:p>
          <a:p>
            <a:r>
              <a:rPr lang="en-US" sz="1400" dirty="0"/>
              <a:t>(</a:t>
            </a:r>
            <a:r>
              <a:rPr lang="en-US" sz="1400" dirty="0" err="1"/>
              <a:t>hirelogyphs</a:t>
            </a:r>
            <a:r>
              <a:rPr lang="en-US" sz="1400" dirty="0"/>
              <a:t> “for the people”)</a:t>
            </a:r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F20256CE-E391-1502-26E4-79B5087DDA07}"/>
              </a:ext>
            </a:extLst>
          </p:cNvPr>
          <p:cNvSpPr/>
          <p:nvPr/>
        </p:nvSpPr>
        <p:spPr>
          <a:xfrm>
            <a:off x="4801342" y="189864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6992E7-F66F-2900-7FE9-137E6E28A1FF}"/>
              </a:ext>
            </a:extLst>
          </p:cNvPr>
          <p:cNvSpPr txBox="1"/>
          <p:nvPr/>
        </p:nvSpPr>
        <p:spPr>
          <a:xfrm>
            <a:off x="4893540" y="1823843"/>
            <a:ext cx="2485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689 Assyria – conquers Babylon</a:t>
            </a:r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40C7A1BB-2ECC-3960-8B72-A78F4CD55427}"/>
              </a:ext>
            </a:extLst>
          </p:cNvPr>
          <p:cNvSpPr/>
          <p:nvPr/>
        </p:nvSpPr>
        <p:spPr>
          <a:xfrm>
            <a:off x="5655073" y="33456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754BBB-3EDA-3B7F-09AD-B1CBC1BDDE77}"/>
              </a:ext>
            </a:extLst>
          </p:cNvPr>
          <p:cNvSpPr txBox="1"/>
          <p:nvPr/>
        </p:nvSpPr>
        <p:spPr>
          <a:xfrm>
            <a:off x="5747241" y="3263783"/>
            <a:ext cx="1915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667 Byzantium founded</a:t>
            </a: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A2394C9-E2AA-E0AD-D586-2209D50A9088}"/>
              </a:ext>
            </a:extLst>
          </p:cNvPr>
          <p:cNvSpPr/>
          <p:nvPr/>
        </p:nvSpPr>
        <p:spPr>
          <a:xfrm>
            <a:off x="5892494" y="454547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CC2F6F8-7152-C227-23F2-0CB0D9F10FED}"/>
              </a:ext>
            </a:extLst>
          </p:cNvPr>
          <p:cNvSpPr txBox="1"/>
          <p:nvPr/>
        </p:nvSpPr>
        <p:spPr>
          <a:xfrm>
            <a:off x="5984662" y="4463617"/>
            <a:ext cx="2654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663 Egypt - Memphis and Thebes </a:t>
            </a:r>
          </a:p>
          <a:p>
            <a:r>
              <a:rPr lang="en-US" sz="1400" dirty="0"/>
              <a:t>conquered by Assyria</a:t>
            </a: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6839C64E-F9B1-DE1F-D95E-6A96A69965A3}"/>
              </a:ext>
            </a:extLst>
          </p:cNvPr>
          <p:cNvSpPr/>
          <p:nvPr/>
        </p:nvSpPr>
        <p:spPr>
          <a:xfrm>
            <a:off x="6597736" y="270173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51A041-100A-87D2-6904-06C18309513B}"/>
              </a:ext>
            </a:extLst>
          </p:cNvPr>
          <p:cNvSpPr txBox="1"/>
          <p:nvPr/>
        </p:nvSpPr>
        <p:spPr>
          <a:xfrm>
            <a:off x="6689904" y="2619878"/>
            <a:ext cx="2184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Oracle at Delphi begins</a:t>
            </a: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944ACBA8-11B7-5B96-87DA-010DD5A8261E}"/>
              </a:ext>
            </a:extLst>
          </p:cNvPr>
          <p:cNvSpPr/>
          <p:nvPr/>
        </p:nvSpPr>
        <p:spPr>
          <a:xfrm>
            <a:off x="6608632" y="3588900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3FC170F-4558-8ED5-B977-163EC96745E9}"/>
              </a:ext>
            </a:extLst>
          </p:cNvPr>
          <p:cNvSpPr txBox="1"/>
          <p:nvPr/>
        </p:nvSpPr>
        <p:spPr>
          <a:xfrm>
            <a:off x="6700800" y="3507042"/>
            <a:ext cx="1988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earliest known coins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2660B00F-E895-3CD0-DCA2-42A387210739}"/>
              </a:ext>
            </a:extLst>
          </p:cNvPr>
          <p:cNvSpPr/>
          <p:nvPr/>
        </p:nvSpPr>
        <p:spPr>
          <a:xfrm>
            <a:off x="6597736" y="96411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2A9836-7272-D0A3-9B1A-DC1AA66B494D}"/>
              </a:ext>
            </a:extLst>
          </p:cNvPr>
          <p:cNvSpPr txBox="1"/>
          <p:nvPr/>
        </p:nvSpPr>
        <p:spPr>
          <a:xfrm>
            <a:off x="6689904" y="882258"/>
            <a:ext cx="3125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Babylon – Epic of Gilgamesh written</a:t>
            </a:r>
          </a:p>
        </p:txBody>
      </p:sp>
    </p:spTree>
    <p:extLst>
      <p:ext uri="{BB962C8B-B14F-4D97-AF65-F5344CB8AC3E}">
        <p14:creationId xmlns:p14="http://schemas.microsoft.com/office/powerpoint/2010/main" val="274352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32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2E81-78E4-359C-CDFF-E324373A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Earliest known coins - Ephesus</a:t>
            </a: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29777DBE-B354-09FC-C245-4232AD2A3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75" y="1593129"/>
            <a:ext cx="8964650" cy="338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7B646E-748B-74F5-7B62-BB98DD204B7F}"/>
              </a:ext>
            </a:extLst>
          </p:cNvPr>
          <p:cNvSpPr txBox="1"/>
          <p:nvPr/>
        </p:nvSpPr>
        <p:spPr>
          <a:xfrm>
            <a:off x="3013617" y="5571241"/>
            <a:ext cx="616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made of Electrum – a naturally occurring alloy of gold and silver</a:t>
            </a:r>
          </a:p>
        </p:txBody>
      </p:sp>
    </p:spTree>
    <p:extLst>
      <p:ext uri="{BB962C8B-B14F-4D97-AF65-F5344CB8AC3E}">
        <p14:creationId xmlns:p14="http://schemas.microsoft.com/office/powerpoint/2010/main" val="2256642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C7F961-4582-AC9D-8ECF-3B76B1AAD777}"/>
              </a:ext>
            </a:extLst>
          </p:cNvPr>
          <p:cNvCxnSpPr/>
          <p:nvPr/>
        </p:nvCxnSpPr>
        <p:spPr>
          <a:xfrm>
            <a:off x="19346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4FEF67D-DCB5-982C-78CA-EC285BDFB377}"/>
              </a:ext>
            </a:extLst>
          </p:cNvPr>
          <p:cNvCxnSpPr/>
          <p:nvPr/>
        </p:nvCxnSpPr>
        <p:spPr>
          <a:xfrm>
            <a:off x="1944303" y="613129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884DC60-7795-539E-9AA9-88D114A2DD67}"/>
              </a:ext>
            </a:extLst>
          </p:cNvPr>
          <p:cNvSpPr txBox="1"/>
          <p:nvPr/>
        </p:nvSpPr>
        <p:spPr>
          <a:xfrm>
            <a:off x="679569" y="167585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B419A-F497-4717-B357-B57DFFAA3ACE}"/>
              </a:ext>
            </a:extLst>
          </p:cNvPr>
          <p:cNvSpPr txBox="1"/>
          <p:nvPr/>
        </p:nvSpPr>
        <p:spPr>
          <a:xfrm>
            <a:off x="537960" y="2992911"/>
            <a:ext cx="8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Europe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843594-CD1B-5C46-26AE-DB270B3FEAD3}"/>
              </a:ext>
            </a:extLst>
          </p:cNvPr>
          <p:cNvSpPr txBox="1"/>
          <p:nvPr/>
        </p:nvSpPr>
        <p:spPr>
          <a:xfrm>
            <a:off x="601183" y="4309969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Africa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66F70-C874-9A55-E48A-AB5494B092D5}"/>
              </a:ext>
            </a:extLst>
          </p:cNvPr>
          <p:cNvSpPr txBox="1"/>
          <p:nvPr/>
        </p:nvSpPr>
        <p:spPr>
          <a:xfrm>
            <a:off x="441892" y="5335422"/>
            <a:ext cx="104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Americas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B2883A-9E2E-79E1-FE0A-FEAA189040D2}"/>
              </a:ext>
            </a:extLst>
          </p:cNvPr>
          <p:cNvCxnSpPr/>
          <p:nvPr/>
        </p:nvCxnSpPr>
        <p:spPr>
          <a:xfrm>
            <a:off x="1944303" y="507090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97401C-75F5-3A74-2D94-A9DE44ABAB46}"/>
              </a:ext>
            </a:extLst>
          </p:cNvPr>
          <p:cNvCxnSpPr/>
          <p:nvPr/>
        </p:nvCxnSpPr>
        <p:spPr>
          <a:xfrm>
            <a:off x="1944303" y="38372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C2F367-32E9-0F12-7A01-EE7046077099}"/>
              </a:ext>
            </a:extLst>
          </p:cNvPr>
          <p:cNvCxnSpPr/>
          <p:nvPr/>
        </p:nvCxnSpPr>
        <p:spPr>
          <a:xfrm>
            <a:off x="1934678" y="2391877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164E68-DEDB-B960-5797-3DC6A7D710A3}"/>
              </a:ext>
            </a:extLst>
          </p:cNvPr>
          <p:cNvCxnSpPr/>
          <p:nvPr/>
        </p:nvCxnSpPr>
        <p:spPr>
          <a:xfrm>
            <a:off x="66590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34D70E-55AD-706B-B0C2-81AE4704E8A9}"/>
              </a:ext>
            </a:extLst>
          </p:cNvPr>
          <p:cNvCxnSpPr/>
          <p:nvPr/>
        </p:nvCxnSpPr>
        <p:spPr>
          <a:xfrm>
            <a:off x="11088303" y="733926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9B6DF82-1E59-A66E-0D0B-08974B6BC1E2}"/>
              </a:ext>
            </a:extLst>
          </p:cNvPr>
          <p:cNvSpPr txBox="1"/>
          <p:nvPr/>
        </p:nvSpPr>
        <p:spPr>
          <a:xfrm>
            <a:off x="1525758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750 BC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7DFB99-9719-D2D4-9EFB-96626F9549C5}"/>
              </a:ext>
            </a:extLst>
          </p:cNvPr>
          <p:cNvSpPr txBox="1"/>
          <p:nvPr/>
        </p:nvSpPr>
        <p:spPr>
          <a:xfrm>
            <a:off x="62405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 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EB400E-65E7-2CC4-A96F-9A9FD198C3F5}"/>
              </a:ext>
            </a:extLst>
          </p:cNvPr>
          <p:cNvSpPr txBox="1"/>
          <p:nvPr/>
        </p:nvSpPr>
        <p:spPr>
          <a:xfrm>
            <a:off x="106601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550 BC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6146C57-641D-7E93-87F0-101C8E6F7CB6}"/>
              </a:ext>
            </a:extLst>
          </p:cNvPr>
          <p:cNvSpPr/>
          <p:nvPr/>
        </p:nvSpPr>
        <p:spPr>
          <a:xfrm>
            <a:off x="1867301" y="307547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E4579B-ED70-69F0-35F3-8BC56024E152}"/>
              </a:ext>
            </a:extLst>
          </p:cNvPr>
          <p:cNvSpPr txBox="1"/>
          <p:nvPr/>
        </p:nvSpPr>
        <p:spPr>
          <a:xfrm>
            <a:off x="1944305" y="2999363"/>
            <a:ext cx="1330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Iliad composed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0148821-ED66-2A58-4224-01FC19EDAAC9}"/>
              </a:ext>
            </a:extLst>
          </p:cNvPr>
          <p:cNvSpPr/>
          <p:nvPr/>
        </p:nvSpPr>
        <p:spPr>
          <a:xfrm>
            <a:off x="1876926" y="625642"/>
            <a:ext cx="9485541" cy="23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~1500 BC   Hindu Vedas and Upanishads written down continues thru ~500 BC</a:t>
            </a: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629A7A0A-DEBF-0A06-A779-7A701C665BF2}"/>
              </a:ext>
            </a:extLst>
          </p:cNvPr>
          <p:cNvSpPr/>
          <p:nvPr/>
        </p:nvSpPr>
        <p:spPr>
          <a:xfrm>
            <a:off x="3841439" y="142501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C56460-F322-A993-9DC3-026683DCB44A}"/>
              </a:ext>
            </a:extLst>
          </p:cNvPr>
          <p:cNvSpPr txBox="1"/>
          <p:nvPr/>
        </p:nvSpPr>
        <p:spPr>
          <a:xfrm>
            <a:off x="3950056" y="1337044"/>
            <a:ext cx="2793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710 Assyria - 1</a:t>
            </a:r>
            <a:r>
              <a:rPr lang="en-US" sz="1400" baseline="30000" dirty="0"/>
              <a:t>st</a:t>
            </a:r>
            <a:r>
              <a:rPr lang="en-US" sz="1400" dirty="0"/>
              <a:t> known lock and key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DB3A53BB-3032-5E2C-2328-FD68692D64FC}"/>
              </a:ext>
            </a:extLst>
          </p:cNvPr>
          <p:cNvSpPr/>
          <p:nvPr/>
        </p:nvSpPr>
        <p:spPr>
          <a:xfrm>
            <a:off x="3983843" y="25245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99A904-7E94-5C8A-BAB2-33D531729B28}"/>
              </a:ext>
            </a:extLst>
          </p:cNvPr>
          <p:cNvSpPr txBox="1"/>
          <p:nvPr/>
        </p:nvSpPr>
        <p:spPr>
          <a:xfrm>
            <a:off x="4070271" y="2443253"/>
            <a:ext cx="2637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704 Wrestling added to Olympics </a:t>
            </a: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14C41D9-6AFD-D5BB-B011-DCBDF27D6632}"/>
              </a:ext>
            </a:extLst>
          </p:cNvPr>
          <p:cNvSpPr/>
          <p:nvPr/>
        </p:nvSpPr>
        <p:spPr>
          <a:xfrm>
            <a:off x="4162125" y="285562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34D987-5D5C-665B-8BB0-FD67567C0588}"/>
              </a:ext>
            </a:extLst>
          </p:cNvPr>
          <p:cNvSpPr txBox="1"/>
          <p:nvPr/>
        </p:nvSpPr>
        <p:spPr>
          <a:xfrm>
            <a:off x="4263224" y="2768180"/>
            <a:ext cx="2082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Greeks invent vowels </a:t>
            </a: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FFC5755-6C47-9F1B-D1F1-C96EE6A97253}"/>
              </a:ext>
            </a:extLst>
          </p:cNvPr>
          <p:cNvSpPr/>
          <p:nvPr/>
        </p:nvSpPr>
        <p:spPr>
          <a:xfrm>
            <a:off x="4162125" y="166567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F8883D-9B91-6A23-56B0-AEDBDA374B08}"/>
              </a:ext>
            </a:extLst>
          </p:cNvPr>
          <p:cNvSpPr txBox="1"/>
          <p:nvPr/>
        </p:nvSpPr>
        <p:spPr>
          <a:xfrm>
            <a:off x="4254323" y="1590869"/>
            <a:ext cx="3058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Assyria – capital moves to </a:t>
            </a:r>
            <a:r>
              <a:rPr lang="en-US" sz="1400" dirty="0" err="1"/>
              <a:t>Ninevah</a:t>
            </a:r>
            <a:r>
              <a:rPr lang="en-US" sz="1400" dirty="0"/>
              <a:t>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C51F86D8-E1A0-5527-D740-D3FCCBAEE159}"/>
              </a:ext>
            </a:extLst>
          </p:cNvPr>
          <p:cNvSpPr/>
          <p:nvPr/>
        </p:nvSpPr>
        <p:spPr>
          <a:xfrm>
            <a:off x="4899791" y="3094384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A39787-2FAD-0D8B-B4C6-8648082634A8}"/>
              </a:ext>
            </a:extLst>
          </p:cNvPr>
          <p:cNvSpPr txBox="1"/>
          <p:nvPr/>
        </p:nvSpPr>
        <p:spPr>
          <a:xfrm>
            <a:off x="4991959" y="3012526"/>
            <a:ext cx="2428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688 Boxing added to Olympics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A7668BD-2CC9-0BEE-CF6D-88B750636C47}"/>
              </a:ext>
            </a:extLst>
          </p:cNvPr>
          <p:cNvCxnSpPr>
            <a:cxnSpLocks/>
          </p:cNvCxnSpPr>
          <p:nvPr/>
        </p:nvCxnSpPr>
        <p:spPr>
          <a:xfrm>
            <a:off x="3501671" y="859974"/>
            <a:ext cx="0" cy="15319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BDDB03C-A25C-4362-BC5A-45A4562A4643}"/>
              </a:ext>
            </a:extLst>
          </p:cNvPr>
          <p:cNvSpPr txBox="1"/>
          <p:nvPr/>
        </p:nvSpPr>
        <p:spPr>
          <a:xfrm>
            <a:off x="3464672" y="898839"/>
            <a:ext cx="2157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722 Assyria conquers Israel</a:t>
            </a: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0C1BCFD9-DD56-75FA-A397-2A3914820D21}"/>
              </a:ext>
            </a:extLst>
          </p:cNvPr>
          <p:cNvSpPr/>
          <p:nvPr/>
        </p:nvSpPr>
        <p:spPr>
          <a:xfrm>
            <a:off x="4162125" y="409936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134300-0773-D373-C3AB-554D055A8FE2}"/>
              </a:ext>
            </a:extLst>
          </p:cNvPr>
          <p:cNvSpPr txBox="1"/>
          <p:nvPr/>
        </p:nvSpPr>
        <p:spPr>
          <a:xfrm>
            <a:off x="4263224" y="4011918"/>
            <a:ext cx="2371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Egypt develops demotic</a:t>
            </a:r>
          </a:p>
          <a:p>
            <a:r>
              <a:rPr lang="en-US" sz="1400" dirty="0"/>
              <a:t>(</a:t>
            </a:r>
            <a:r>
              <a:rPr lang="en-US" sz="1400" dirty="0" err="1"/>
              <a:t>hirelogyphs</a:t>
            </a:r>
            <a:r>
              <a:rPr lang="en-US" sz="1400" dirty="0"/>
              <a:t> “for the people”)</a:t>
            </a:r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F20256CE-E391-1502-26E4-79B5087DDA07}"/>
              </a:ext>
            </a:extLst>
          </p:cNvPr>
          <p:cNvSpPr/>
          <p:nvPr/>
        </p:nvSpPr>
        <p:spPr>
          <a:xfrm>
            <a:off x="4801342" y="189864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6992E7-F66F-2900-7FE9-137E6E28A1FF}"/>
              </a:ext>
            </a:extLst>
          </p:cNvPr>
          <p:cNvSpPr txBox="1"/>
          <p:nvPr/>
        </p:nvSpPr>
        <p:spPr>
          <a:xfrm>
            <a:off x="4893540" y="1823843"/>
            <a:ext cx="2485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689 Assyria – conquers Babylon</a:t>
            </a:r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40C7A1BB-2ECC-3960-8B72-A78F4CD55427}"/>
              </a:ext>
            </a:extLst>
          </p:cNvPr>
          <p:cNvSpPr/>
          <p:nvPr/>
        </p:nvSpPr>
        <p:spPr>
          <a:xfrm>
            <a:off x="5655073" y="33456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754BBB-3EDA-3B7F-09AD-B1CBC1BDDE77}"/>
              </a:ext>
            </a:extLst>
          </p:cNvPr>
          <p:cNvSpPr txBox="1"/>
          <p:nvPr/>
        </p:nvSpPr>
        <p:spPr>
          <a:xfrm>
            <a:off x="5747241" y="3263783"/>
            <a:ext cx="1915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667 Byzantium founded</a:t>
            </a: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A2394C9-E2AA-E0AD-D586-2209D50A9088}"/>
              </a:ext>
            </a:extLst>
          </p:cNvPr>
          <p:cNvSpPr/>
          <p:nvPr/>
        </p:nvSpPr>
        <p:spPr>
          <a:xfrm>
            <a:off x="5892494" y="454547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CC2F6F8-7152-C227-23F2-0CB0D9F10FED}"/>
              </a:ext>
            </a:extLst>
          </p:cNvPr>
          <p:cNvSpPr txBox="1"/>
          <p:nvPr/>
        </p:nvSpPr>
        <p:spPr>
          <a:xfrm>
            <a:off x="5984662" y="4463617"/>
            <a:ext cx="2654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663 Egypt - Memphis and Thebes </a:t>
            </a:r>
          </a:p>
          <a:p>
            <a:r>
              <a:rPr lang="en-US" sz="1400" dirty="0"/>
              <a:t>conquered by Assyria</a:t>
            </a: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6839C64E-F9B1-DE1F-D95E-6A96A69965A3}"/>
              </a:ext>
            </a:extLst>
          </p:cNvPr>
          <p:cNvSpPr/>
          <p:nvPr/>
        </p:nvSpPr>
        <p:spPr>
          <a:xfrm>
            <a:off x="6597736" y="270173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51A041-100A-87D2-6904-06C18309513B}"/>
              </a:ext>
            </a:extLst>
          </p:cNvPr>
          <p:cNvSpPr txBox="1"/>
          <p:nvPr/>
        </p:nvSpPr>
        <p:spPr>
          <a:xfrm>
            <a:off x="6689904" y="2619878"/>
            <a:ext cx="2184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Oracle at Delphi begins</a:t>
            </a: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944ACBA8-11B7-5B96-87DA-010DD5A8261E}"/>
              </a:ext>
            </a:extLst>
          </p:cNvPr>
          <p:cNvSpPr/>
          <p:nvPr/>
        </p:nvSpPr>
        <p:spPr>
          <a:xfrm>
            <a:off x="6608632" y="3588900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3FC170F-4558-8ED5-B977-163EC96745E9}"/>
              </a:ext>
            </a:extLst>
          </p:cNvPr>
          <p:cNvSpPr txBox="1"/>
          <p:nvPr/>
        </p:nvSpPr>
        <p:spPr>
          <a:xfrm>
            <a:off x="6700800" y="3507042"/>
            <a:ext cx="1988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earliest known coins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2660B00F-E895-3CD0-DCA2-42A387210739}"/>
              </a:ext>
            </a:extLst>
          </p:cNvPr>
          <p:cNvSpPr/>
          <p:nvPr/>
        </p:nvSpPr>
        <p:spPr>
          <a:xfrm>
            <a:off x="6597736" y="96411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2A9836-7272-D0A3-9B1A-DC1AA66B494D}"/>
              </a:ext>
            </a:extLst>
          </p:cNvPr>
          <p:cNvSpPr txBox="1"/>
          <p:nvPr/>
        </p:nvSpPr>
        <p:spPr>
          <a:xfrm>
            <a:off x="6689904" y="882258"/>
            <a:ext cx="3125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Babylon – Epic of Gilgamesh written</a:t>
            </a:r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167A9ED-6427-FC33-C382-7B6B6B9C2CD0}"/>
              </a:ext>
            </a:extLst>
          </p:cNvPr>
          <p:cNvSpPr/>
          <p:nvPr/>
        </p:nvSpPr>
        <p:spPr>
          <a:xfrm>
            <a:off x="7917202" y="116983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05D4446-F1FC-90F6-08A8-B2FF5661DEB2}"/>
              </a:ext>
            </a:extLst>
          </p:cNvPr>
          <p:cNvSpPr txBox="1"/>
          <p:nvPr/>
        </p:nvSpPr>
        <p:spPr>
          <a:xfrm>
            <a:off x="8009370" y="1087974"/>
            <a:ext cx="2107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612 Battle of </a:t>
            </a:r>
            <a:r>
              <a:rPr lang="en-US" sz="1400" dirty="0" err="1"/>
              <a:t>Charchemish</a:t>
            </a:r>
            <a:endParaRPr lang="en-US" sz="1400" dirty="0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7120999E-BC4A-9028-ADC8-CFA7E746BF2C}"/>
              </a:ext>
            </a:extLst>
          </p:cNvPr>
          <p:cNvSpPr/>
          <p:nvPr/>
        </p:nvSpPr>
        <p:spPr>
          <a:xfrm>
            <a:off x="8746707" y="518492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29A2A08-0C47-2DE8-24EE-F008EDDF8E6B}"/>
              </a:ext>
            </a:extLst>
          </p:cNvPr>
          <p:cNvSpPr txBox="1"/>
          <p:nvPr/>
        </p:nvSpPr>
        <p:spPr>
          <a:xfrm>
            <a:off x="8838875" y="5103068"/>
            <a:ext cx="2548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Olmec statue – the Wrestler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E2B55BEA-62D1-B9A9-1086-C0C6EC43DBAD}"/>
              </a:ext>
            </a:extLst>
          </p:cNvPr>
          <p:cNvSpPr/>
          <p:nvPr/>
        </p:nvSpPr>
        <p:spPr>
          <a:xfrm>
            <a:off x="8367919" y="13862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BBDA0E-8C5C-2E38-8E16-3E68DB3D9584}"/>
              </a:ext>
            </a:extLst>
          </p:cNvPr>
          <p:cNvSpPr txBox="1"/>
          <p:nvPr/>
        </p:nvSpPr>
        <p:spPr>
          <a:xfrm>
            <a:off x="8460087" y="1304383"/>
            <a:ext cx="2690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605 – Nebuchadnezzar begins rule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79CB4BD1-6E7E-98F9-D51E-213B2835448F}"/>
              </a:ext>
            </a:extLst>
          </p:cNvPr>
          <p:cNvSpPr/>
          <p:nvPr/>
        </p:nvSpPr>
        <p:spPr>
          <a:xfrm>
            <a:off x="8746707" y="309181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F914D9E-F723-4D67-1E30-BE898654F8F0}"/>
              </a:ext>
            </a:extLst>
          </p:cNvPr>
          <p:cNvSpPr txBox="1"/>
          <p:nvPr/>
        </p:nvSpPr>
        <p:spPr>
          <a:xfrm>
            <a:off x="8838875" y="3009955"/>
            <a:ext cx="2190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Dawn of Greek Theatre</a:t>
            </a: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ABC48A2D-0A33-30E2-E440-6BB2B3670450}"/>
              </a:ext>
            </a:extLst>
          </p:cNvPr>
          <p:cNvSpPr/>
          <p:nvPr/>
        </p:nvSpPr>
        <p:spPr>
          <a:xfrm>
            <a:off x="8744288" y="348825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E4EC8CB-88B9-51D2-C118-F8F317ED49EE}"/>
              </a:ext>
            </a:extLst>
          </p:cNvPr>
          <p:cNvSpPr txBox="1"/>
          <p:nvPr/>
        </p:nvSpPr>
        <p:spPr>
          <a:xfrm>
            <a:off x="8829190" y="3352313"/>
            <a:ext cx="2308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</a:t>
            </a:r>
            <a:r>
              <a:rPr lang="en-US" sz="1400" dirty="0" err="1"/>
              <a:t>Phoenecians</a:t>
            </a:r>
            <a:r>
              <a:rPr lang="en-US" sz="1400" dirty="0"/>
              <a:t> sail around </a:t>
            </a:r>
          </a:p>
          <a:p>
            <a:r>
              <a:rPr lang="en-US" sz="1400" dirty="0"/>
              <a:t>Cape of Good Hope</a:t>
            </a: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66B9D7F7-C25E-D44D-A924-E5168DCF8760}"/>
              </a:ext>
            </a:extLst>
          </p:cNvPr>
          <p:cNvSpPr/>
          <p:nvPr/>
        </p:nvSpPr>
        <p:spPr>
          <a:xfrm>
            <a:off x="8738024" y="168626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B17C019-EEE2-7ACC-813D-E6CF03CAA445}"/>
              </a:ext>
            </a:extLst>
          </p:cNvPr>
          <p:cNvSpPr txBox="1"/>
          <p:nvPr/>
        </p:nvSpPr>
        <p:spPr>
          <a:xfrm>
            <a:off x="8830192" y="1604403"/>
            <a:ext cx="2335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China – Poems of Shi Jing</a:t>
            </a:r>
          </a:p>
        </p:txBody>
      </p:sp>
    </p:spTree>
    <p:extLst>
      <p:ext uri="{BB962C8B-B14F-4D97-AF65-F5344CB8AC3E}">
        <p14:creationId xmlns:p14="http://schemas.microsoft.com/office/powerpoint/2010/main" val="283518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 animBg="1"/>
      <p:bldP spid="77" grpId="0"/>
      <p:bldP spid="78" grpId="0" animBg="1"/>
      <p:bldP spid="79" grpId="0"/>
      <p:bldP spid="80" grpId="0" animBg="1"/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C7065-0539-B808-0FF6-2F3619CE9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Olmec Statue – “The Wrestler”</a:t>
            </a:r>
          </a:p>
        </p:txBody>
      </p:sp>
      <p:pic>
        <p:nvPicPr>
          <p:cNvPr id="2050" name="Picture 2" descr="undefined">
            <a:extLst>
              <a:ext uri="{FF2B5EF4-FFF2-40B4-BE49-F238E27FC236}">
                <a16:creationId xmlns:a16="http://schemas.microsoft.com/office/drawing/2014/main" id="{B5EB857A-0851-E89F-0FBF-5D0F78DE5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21" y="1568139"/>
            <a:ext cx="3808429" cy="507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28D91E-6720-F276-CEB0-88D4C528600A}"/>
              </a:ext>
            </a:extLst>
          </p:cNvPr>
          <p:cNvSpPr txBox="1"/>
          <p:nvPr/>
        </p:nvSpPr>
        <p:spPr>
          <a:xfrm>
            <a:off x="5222448" y="2073897"/>
            <a:ext cx="6523349" cy="428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Carved from Basalt – unusual material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24 inches high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Facial detail similar to Olmec “big heads”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Discovered in 1933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996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C7F961-4582-AC9D-8ECF-3B76B1AAD777}"/>
              </a:ext>
            </a:extLst>
          </p:cNvPr>
          <p:cNvCxnSpPr/>
          <p:nvPr/>
        </p:nvCxnSpPr>
        <p:spPr>
          <a:xfrm>
            <a:off x="19346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4FEF67D-DCB5-982C-78CA-EC285BDFB377}"/>
              </a:ext>
            </a:extLst>
          </p:cNvPr>
          <p:cNvCxnSpPr/>
          <p:nvPr/>
        </p:nvCxnSpPr>
        <p:spPr>
          <a:xfrm>
            <a:off x="1944303" y="613129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884DC60-7795-539E-9AA9-88D114A2DD67}"/>
              </a:ext>
            </a:extLst>
          </p:cNvPr>
          <p:cNvSpPr txBox="1"/>
          <p:nvPr/>
        </p:nvSpPr>
        <p:spPr>
          <a:xfrm>
            <a:off x="679569" y="167585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8B419A-F497-4717-B357-B57DFFAA3ACE}"/>
              </a:ext>
            </a:extLst>
          </p:cNvPr>
          <p:cNvSpPr txBox="1"/>
          <p:nvPr/>
        </p:nvSpPr>
        <p:spPr>
          <a:xfrm>
            <a:off x="537960" y="2992911"/>
            <a:ext cx="85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Europe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843594-CD1B-5C46-26AE-DB270B3FEAD3}"/>
              </a:ext>
            </a:extLst>
          </p:cNvPr>
          <p:cNvSpPr txBox="1"/>
          <p:nvPr/>
        </p:nvSpPr>
        <p:spPr>
          <a:xfrm>
            <a:off x="601183" y="4309969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Africa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66F70-C874-9A55-E48A-AB5494B092D5}"/>
              </a:ext>
            </a:extLst>
          </p:cNvPr>
          <p:cNvSpPr txBox="1"/>
          <p:nvPr/>
        </p:nvSpPr>
        <p:spPr>
          <a:xfrm>
            <a:off x="441892" y="5335422"/>
            <a:ext cx="104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Americas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B2883A-9E2E-79E1-FE0A-FEAA189040D2}"/>
              </a:ext>
            </a:extLst>
          </p:cNvPr>
          <p:cNvCxnSpPr/>
          <p:nvPr/>
        </p:nvCxnSpPr>
        <p:spPr>
          <a:xfrm>
            <a:off x="1944303" y="507090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97401C-75F5-3A74-2D94-A9DE44ABAB46}"/>
              </a:ext>
            </a:extLst>
          </p:cNvPr>
          <p:cNvCxnSpPr/>
          <p:nvPr/>
        </p:nvCxnSpPr>
        <p:spPr>
          <a:xfrm>
            <a:off x="1944303" y="383727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C2F367-32E9-0F12-7A01-EE7046077099}"/>
              </a:ext>
            </a:extLst>
          </p:cNvPr>
          <p:cNvCxnSpPr/>
          <p:nvPr/>
        </p:nvCxnSpPr>
        <p:spPr>
          <a:xfrm>
            <a:off x="1934678" y="2391877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164E68-DEDB-B960-5797-3DC6A7D710A3}"/>
              </a:ext>
            </a:extLst>
          </p:cNvPr>
          <p:cNvCxnSpPr/>
          <p:nvPr/>
        </p:nvCxnSpPr>
        <p:spPr>
          <a:xfrm>
            <a:off x="6659078" y="741145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34D70E-55AD-706B-B0C2-81AE4704E8A9}"/>
              </a:ext>
            </a:extLst>
          </p:cNvPr>
          <p:cNvCxnSpPr/>
          <p:nvPr/>
        </p:nvCxnSpPr>
        <p:spPr>
          <a:xfrm>
            <a:off x="11088303" y="733926"/>
            <a:ext cx="0" cy="5390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9B6DF82-1E59-A66E-0D0B-08974B6BC1E2}"/>
              </a:ext>
            </a:extLst>
          </p:cNvPr>
          <p:cNvSpPr txBox="1"/>
          <p:nvPr/>
        </p:nvSpPr>
        <p:spPr>
          <a:xfrm>
            <a:off x="1525758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750 BC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7DFB99-9719-D2D4-9EFB-96626F9549C5}"/>
              </a:ext>
            </a:extLst>
          </p:cNvPr>
          <p:cNvSpPr txBox="1"/>
          <p:nvPr/>
        </p:nvSpPr>
        <p:spPr>
          <a:xfrm>
            <a:off x="62405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650 BC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EB400E-65E7-2CC4-A96F-9A9FD198C3F5}"/>
              </a:ext>
            </a:extLst>
          </p:cNvPr>
          <p:cNvSpPr txBox="1"/>
          <p:nvPr/>
        </p:nvSpPr>
        <p:spPr>
          <a:xfrm>
            <a:off x="10660133" y="619411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550 BC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6146C57-641D-7E93-87F0-101C8E6F7CB6}"/>
              </a:ext>
            </a:extLst>
          </p:cNvPr>
          <p:cNvSpPr/>
          <p:nvPr/>
        </p:nvSpPr>
        <p:spPr>
          <a:xfrm>
            <a:off x="1867301" y="307547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E4579B-ED70-69F0-35F3-8BC56024E152}"/>
              </a:ext>
            </a:extLst>
          </p:cNvPr>
          <p:cNvSpPr txBox="1"/>
          <p:nvPr/>
        </p:nvSpPr>
        <p:spPr>
          <a:xfrm>
            <a:off x="1944305" y="2999363"/>
            <a:ext cx="1330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Iliad composed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0148821-ED66-2A58-4224-01FC19EDAAC9}"/>
              </a:ext>
            </a:extLst>
          </p:cNvPr>
          <p:cNvSpPr/>
          <p:nvPr/>
        </p:nvSpPr>
        <p:spPr>
          <a:xfrm>
            <a:off x="1876926" y="625642"/>
            <a:ext cx="9485541" cy="23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~1500 BC   Hindu Vedas and Upanishads written down continues thru ~500 BC</a:t>
            </a:r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629A7A0A-DEBF-0A06-A779-7A701C665BF2}"/>
              </a:ext>
            </a:extLst>
          </p:cNvPr>
          <p:cNvSpPr/>
          <p:nvPr/>
        </p:nvSpPr>
        <p:spPr>
          <a:xfrm>
            <a:off x="3841439" y="142501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C56460-F322-A993-9DC3-026683DCB44A}"/>
              </a:ext>
            </a:extLst>
          </p:cNvPr>
          <p:cNvSpPr txBox="1"/>
          <p:nvPr/>
        </p:nvSpPr>
        <p:spPr>
          <a:xfrm>
            <a:off x="3950056" y="1337044"/>
            <a:ext cx="2793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710 Assyria - 1</a:t>
            </a:r>
            <a:r>
              <a:rPr lang="en-US" sz="1400" baseline="30000" dirty="0"/>
              <a:t>st</a:t>
            </a:r>
            <a:r>
              <a:rPr lang="en-US" sz="1400" dirty="0"/>
              <a:t> known lock and key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DB3A53BB-3032-5E2C-2328-FD68692D64FC}"/>
              </a:ext>
            </a:extLst>
          </p:cNvPr>
          <p:cNvSpPr/>
          <p:nvPr/>
        </p:nvSpPr>
        <p:spPr>
          <a:xfrm>
            <a:off x="3983843" y="25245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99A904-7E94-5C8A-BAB2-33D531729B28}"/>
              </a:ext>
            </a:extLst>
          </p:cNvPr>
          <p:cNvSpPr txBox="1"/>
          <p:nvPr/>
        </p:nvSpPr>
        <p:spPr>
          <a:xfrm>
            <a:off x="4070271" y="2443253"/>
            <a:ext cx="2637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704 Wrestling added to Olympics </a:t>
            </a: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14C41D9-6AFD-D5BB-B011-DCBDF27D6632}"/>
              </a:ext>
            </a:extLst>
          </p:cNvPr>
          <p:cNvSpPr/>
          <p:nvPr/>
        </p:nvSpPr>
        <p:spPr>
          <a:xfrm>
            <a:off x="4162125" y="285562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34D987-5D5C-665B-8BB0-FD67567C0588}"/>
              </a:ext>
            </a:extLst>
          </p:cNvPr>
          <p:cNvSpPr txBox="1"/>
          <p:nvPr/>
        </p:nvSpPr>
        <p:spPr>
          <a:xfrm>
            <a:off x="4263224" y="2768180"/>
            <a:ext cx="2082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Greeks invent vowels </a:t>
            </a:r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FFC5755-6C47-9F1B-D1F1-C96EE6A97253}"/>
              </a:ext>
            </a:extLst>
          </p:cNvPr>
          <p:cNvSpPr/>
          <p:nvPr/>
        </p:nvSpPr>
        <p:spPr>
          <a:xfrm>
            <a:off x="4162125" y="166567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F8883D-9B91-6A23-56B0-AEDBDA374B08}"/>
              </a:ext>
            </a:extLst>
          </p:cNvPr>
          <p:cNvSpPr txBox="1"/>
          <p:nvPr/>
        </p:nvSpPr>
        <p:spPr>
          <a:xfrm>
            <a:off x="4254323" y="1590869"/>
            <a:ext cx="3058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Assyria – capital moves to </a:t>
            </a:r>
            <a:r>
              <a:rPr lang="en-US" sz="1400" dirty="0" err="1"/>
              <a:t>Ninevah</a:t>
            </a:r>
            <a:r>
              <a:rPr lang="en-US" sz="1400" dirty="0"/>
              <a:t> 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C51F86D8-E1A0-5527-D740-D3FCCBAEE159}"/>
              </a:ext>
            </a:extLst>
          </p:cNvPr>
          <p:cNvSpPr/>
          <p:nvPr/>
        </p:nvSpPr>
        <p:spPr>
          <a:xfrm>
            <a:off x="4899791" y="3094384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A39787-2FAD-0D8B-B4C6-8648082634A8}"/>
              </a:ext>
            </a:extLst>
          </p:cNvPr>
          <p:cNvSpPr txBox="1"/>
          <p:nvPr/>
        </p:nvSpPr>
        <p:spPr>
          <a:xfrm>
            <a:off x="4991959" y="3012526"/>
            <a:ext cx="2428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688 Boxing added to Olympics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A7668BD-2CC9-0BEE-CF6D-88B750636C47}"/>
              </a:ext>
            </a:extLst>
          </p:cNvPr>
          <p:cNvCxnSpPr>
            <a:cxnSpLocks/>
          </p:cNvCxnSpPr>
          <p:nvPr/>
        </p:nvCxnSpPr>
        <p:spPr>
          <a:xfrm>
            <a:off x="3501671" y="859974"/>
            <a:ext cx="0" cy="15319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BDDB03C-A25C-4362-BC5A-45A4562A4643}"/>
              </a:ext>
            </a:extLst>
          </p:cNvPr>
          <p:cNvSpPr txBox="1"/>
          <p:nvPr/>
        </p:nvSpPr>
        <p:spPr>
          <a:xfrm>
            <a:off x="3464672" y="898839"/>
            <a:ext cx="2157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722 Assyria conquers Israel</a:t>
            </a: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0C1BCFD9-DD56-75FA-A397-2A3914820D21}"/>
              </a:ext>
            </a:extLst>
          </p:cNvPr>
          <p:cNvSpPr/>
          <p:nvPr/>
        </p:nvSpPr>
        <p:spPr>
          <a:xfrm>
            <a:off x="4162125" y="409936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134300-0773-D373-C3AB-554D055A8FE2}"/>
              </a:ext>
            </a:extLst>
          </p:cNvPr>
          <p:cNvSpPr txBox="1"/>
          <p:nvPr/>
        </p:nvSpPr>
        <p:spPr>
          <a:xfrm>
            <a:off x="4263224" y="4011918"/>
            <a:ext cx="2371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700 Egypt develops demotic</a:t>
            </a:r>
          </a:p>
          <a:p>
            <a:r>
              <a:rPr lang="en-US" sz="1400" dirty="0"/>
              <a:t>(</a:t>
            </a:r>
            <a:r>
              <a:rPr lang="en-US" sz="1400" dirty="0" err="1"/>
              <a:t>hirelogyphs</a:t>
            </a:r>
            <a:r>
              <a:rPr lang="en-US" sz="1400" dirty="0"/>
              <a:t> “for the people”)</a:t>
            </a:r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F20256CE-E391-1502-26E4-79B5087DDA07}"/>
              </a:ext>
            </a:extLst>
          </p:cNvPr>
          <p:cNvSpPr/>
          <p:nvPr/>
        </p:nvSpPr>
        <p:spPr>
          <a:xfrm>
            <a:off x="4801342" y="189864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6992E7-F66F-2900-7FE9-137E6E28A1FF}"/>
              </a:ext>
            </a:extLst>
          </p:cNvPr>
          <p:cNvSpPr txBox="1"/>
          <p:nvPr/>
        </p:nvSpPr>
        <p:spPr>
          <a:xfrm>
            <a:off x="4893540" y="1823843"/>
            <a:ext cx="2485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689 Assyria – conquers Babylon</a:t>
            </a:r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40C7A1BB-2ECC-3960-8B72-A78F4CD55427}"/>
              </a:ext>
            </a:extLst>
          </p:cNvPr>
          <p:cNvSpPr/>
          <p:nvPr/>
        </p:nvSpPr>
        <p:spPr>
          <a:xfrm>
            <a:off x="5655073" y="33456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754BBB-3EDA-3B7F-09AD-B1CBC1BDDE77}"/>
              </a:ext>
            </a:extLst>
          </p:cNvPr>
          <p:cNvSpPr txBox="1"/>
          <p:nvPr/>
        </p:nvSpPr>
        <p:spPr>
          <a:xfrm>
            <a:off x="5747241" y="3263783"/>
            <a:ext cx="1915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667 Byzantium founded</a:t>
            </a: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6A2394C9-E2AA-E0AD-D586-2209D50A9088}"/>
              </a:ext>
            </a:extLst>
          </p:cNvPr>
          <p:cNvSpPr/>
          <p:nvPr/>
        </p:nvSpPr>
        <p:spPr>
          <a:xfrm>
            <a:off x="5892494" y="4545475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CC2F6F8-7152-C227-23F2-0CB0D9F10FED}"/>
              </a:ext>
            </a:extLst>
          </p:cNvPr>
          <p:cNvSpPr txBox="1"/>
          <p:nvPr/>
        </p:nvSpPr>
        <p:spPr>
          <a:xfrm>
            <a:off x="5984662" y="4463617"/>
            <a:ext cx="2654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663 Egypt - Memphis and Thebes </a:t>
            </a:r>
          </a:p>
          <a:p>
            <a:r>
              <a:rPr lang="en-US" sz="1400" dirty="0"/>
              <a:t>conquered by Assyria</a:t>
            </a: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6839C64E-F9B1-DE1F-D95E-6A96A69965A3}"/>
              </a:ext>
            </a:extLst>
          </p:cNvPr>
          <p:cNvSpPr/>
          <p:nvPr/>
        </p:nvSpPr>
        <p:spPr>
          <a:xfrm>
            <a:off x="6597736" y="270173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51A041-100A-87D2-6904-06C18309513B}"/>
              </a:ext>
            </a:extLst>
          </p:cNvPr>
          <p:cNvSpPr txBox="1"/>
          <p:nvPr/>
        </p:nvSpPr>
        <p:spPr>
          <a:xfrm>
            <a:off x="6689904" y="2619878"/>
            <a:ext cx="2184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Oracle at Delphi begins</a:t>
            </a:r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944ACBA8-11B7-5B96-87DA-010DD5A8261E}"/>
              </a:ext>
            </a:extLst>
          </p:cNvPr>
          <p:cNvSpPr/>
          <p:nvPr/>
        </p:nvSpPr>
        <p:spPr>
          <a:xfrm>
            <a:off x="6608632" y="3588900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3FC170F-4558-8ED5-B977-163EC96745E9}"/>
              </a:ext>
            </a:extLst>
          </p:cNvPr>
          <p:cNvSpPr txBox="1"/>
          <p:nvPr/>
        </p:nvSpPr>
        <p:spPr>
          <a:xfrm>
            <a:off x="6700800" y="3507042"/>
            <a:ext cx="1988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earliest known coins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2660B00F-E895-3CD0-DCA2-42A387210739}"/>
              </a:ext>
            </a:extLst>
          </p:cNvPr>
          <p:cNvSpPr/>
          <p:nvPr/>
        </p:nvSpPr>
        <p:spPr>
          <a:xfrm>
            <a:off x="6597736" y="96411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82A9836-7272-D0A3-9B1A-DC1AA66B494D}"/>
              </a:ext>
            </a:extLst>
          </p:cNvPr>
          <p:cNvSpPr txBox="1"/>
          <p:nvPr/>
        </p:nvSpPr>
        <p:spPr>
          <a:xfrm>
            <a:off x="6689904" y="882258"/>
            <a:ext cx="3125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650 Babylon – Epic of Gilgamesh written</a:t>
            </a:r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167A9ED-6427-FC33-C382-7B6B6B9C2CD0}"/>
              </a:ext>
            </a:extLst>
          </p:cNvPr>
          <p:cNvSpPr/>
          <p:nvPr/>
        </p:nvSpPr>
        <p:spPr>
          <a:xfrm>
            <a:off x="7917202" y="116983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05D4446-F1FC-90F6-08A8-B2FF5661DEB2}"/>
              </a:ext>
            </a:extLst>
          </p:cNvPr>
          <p:cNvSpPr txBox="1"/>
          <p:nvPr/>
        </p:nvSpPr>
        <p:spPr>
          <a:xfrm>
            <a:off x="8009370" y="1087974"/>
            <a:ext cx="2107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612 Battle of </a:t>
            </a:r>
            <a:r>
              <a:rPr lang="en-US" sz="1400" dirty="0" err="1"/>
              <a:t>Charchemish</a:t>
            </a:r>
            <a:endParaRPr lang="en-US" sz="1400" dirty="0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7120999E-BC4A-9028-ADC8-CFA7E746BF2C}"/>
              </a:ext>
            </a:extLst>
          </p:cNvPr>
          <p:cNvSpPr/>
          <p:nvPr/>
        </p:nvSpPr>
        <p:spPr>
          <a:xfrm>
            <a:off x="8746707" y="5184926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29A2A08-0C47-2DE8-24EE-F008EDDF8E6B}"/>
              </a:ext>
            </a:extLst>
          </p:cNvPr>
          <p:cNvSpPr txBox="1"/>
          <p:nvPr/>
        </p:nvSpPr>
        <p:spPr>
          <a:xfrm>
            <a:off x="8838875" y="5103068"/>
            <a:ext cx="2548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Olmec statue – the Wrestler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E2B55BEA-62D1-B9A9-1086-C0C6EC43DBAD}"/>
              </a:ext>
            </a:extLst>
          </p:cNvPr>
          <p:cNvSpPr/>
          <p:nvPr/>
        </p:nvSpPr>
        <p:spPr>
          <a:xfrm>
            <a:off x="8367919" y="138624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BBDA0E-8C5C-2E38-8E16-3E68DB3D9584}"/>
              </a:ext>
            </a:extLst>
          </p:cNvPr>
          <p:cNvSpPr txBox="1"/>
          <p:nvPr/>
        </p:nvSpPr>
        <p:spPr>
          <a:xfrm>
            <a:off x="8460087" y="1304383"/>
            <a:ext cx="2690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605 – Nebuchadnezzar begins rule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79CB4BD1-6E7E-98F9-D51E-213B2835448F}"/>
              </a:ext>
            </a:extLst>
          </p:cNvPr>
          <p:cNvSpPr/>
          <p:nvPr/>
        </p:nvSpPr>
        <p:spPr>
          <a:xfrm>
            <a:off x="8746707" y="309181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F914D9E-F723-4D67-1E30-BE898654F8F0}"/>
              </a:ext>
            </a:extLst>
          </p:cNvPr>
          <p:cNvSpPr txBox="1"/>
          <p:nvPr/>
        </p:nvSpPr>
        <p:spPr>
          <a:xfrm>
            <a:off x="8838875" y="3009955"/>
            <a:ext cx="2190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Dawn of Greek Theatre</a:t>
            </a:r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ABC48A2D-0A33-30E2-E440-6BB2B3670450}"/>
              </a:ext>
            </a:extLst>
          </p:cNvPr>
          <p:cNvSpPr/>
          <p:nvPr/>
        </p:nvSpPr>
        <p:spPr>
          <a:xfrm>
            <a:off x="8744288" y="3488253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E4EC8CB-88B9-51D2-C118-F8F317ED49EE}"/>
              </a:ext>
            </a:extLst>
          </p:cNvPr>
          <p:cNvSpPr txBox="1"/>
          <p:nvPr/>
        </p:nvSpPr>
        <p:spPr>
          <a:xfrm>
            <a:off x="8829190" y="3352313"/>
            <a:ext cx="2308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</a:t>
            </a:r>
            <a:r>
              <a:rPr lang="en-US" sz="1400" dirty="0" err="1"/>
              <a:t>Phoenecians</a:t>
            </a:r>
            <a:r>
              <a:rPr lang="en-US" sz="1400" dirty="0"/>
              <a:t> sail around </a:t>
            </a:r>
          </a:p>
          <a:p>
            <a:r>
              <a:rPr lang="en-US" sz="1400" dirty="0"/>
              <a:t>Cape of Good Hope</a:t>
            </a: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66B9D7F7-C25E-D44D-A924-E5168DCF8760}"/>
              </a:ext>
            </a:extLst>
          </p:cNvPr>
          <p:cNvSpPr/>
          <p:nvPr/>
        </p:nvSpPr>
        <p:spPr>
          <a:xfrm>
            <a:off x="8738024" y="1686261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B17C019-EEE2-7ACC-813D-E6CF03CAA445}"/>
              </a:ext>
            </a:extLst>
          </p:cNvPr>
          <p:cNvSpPr txBox="1"/>
          <p:nvPr/>
        </p:nvSpPr>
        <p:spPr>
          <a:xfrm>
            <a:off x="8830192" y="1604403"/>
            <a:ext cx="2335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600 China – Poems of Shi Jing</a:t>
            </a: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9493483A-B7CA-9183-AE1C-93397DFA41C0}"/>
              </a:ext>
            </a:extLst>
          </p:cNvPr>
          <p:cNvSpPr/>
          <p:nvPr/>
        </p:nvSpPr>
        <p:spPr>
          <a:xfrm>
            <a:off x="8944276" y="2790852"/>
            <a:ext cx="134753" cy="1256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DC547B8-D563-9EEB-80CE-2597C3AABE31}"/>
              </a:ext>
            </a:extLst>
          </p:cNvPr>
          <p:cNvSpPr txBox="1"/>
          <p:nvPr/>
        </p:nvSpPr>
        <p:spPr>
          <a:xfrm>
            <a:off x="9036444" y="2708994"/>
            <a:ext cx="2525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594 Dawn of Greek Democracy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F2ACAFB-BF5A-27CA-C0BB-94BC98B494CA}"/>
              </a:ext>
            </a:extLst>
          </p:cNvPr>
          <p:cNvCxnSpPr>
            <a:cxnSpLocks/>
          </p:cNvCxnSpPr>
          <p:nvPr/>
        </p:nvCxnSpPr>
        <p:spPr>
          <a:xfrm>
            <a:off x="9563727" y="857765"/>
            <a:ext cx="0" cy="15319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A20B4397-FBC9-7FAE-72F2-B397EEF251B3}"/>
              </a:ext>
            </a:extLst>
          </p:cNvPr>
          <p:cNvSpPr txBox="1"/>
          <p:nvPr/>
        </p:nvSpPr>
        <p:spPr>
          <a:xfrm>
            <a:off x="9526728" y="2055479"/>
            <a:ext cx="2269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586 Babylon conquers Judah</a:t>
            </a:r>
          </a:p>
        </p:txBody>
      </p:sp>
    </p:spTree>
    <p:extLst>
      <p:ext uri="{BB962C8B-B14F-4D97-AF65-F5344CB8AC3E}">
        <p14:creationId xmlns:p14="http://schemas.microsoft.com/office/powerpoint/2010/main" val="240243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299CA8-137B-9646-948C-4DC6D32C9F6E}"/>
              </a:ext>
            </a:extLst>
          </p:cNvPr>
          <p:cNvSpPr txBox="1"/>
          <p:nvPr/>
        </p:nvSpPr>
        <p:spPr>
          <a:xfrm>
            <a:off x="2487203" y="228949"/>
            <a:ext cx="6094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Prepare to handle conflict </a:t>
            </a:r>
          </a:p>
          <a:p>
            <a:pPr algn="ctr"/>
            <a:r>
              <a:rPr lang="en-US" sz="3200" dirty="0"/>
              <a:t>2 Chronicles chap. 10-36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9D7EB-9370-1AE8-B0B2-59D7FB89FDAA}"/>
              </a:ext>
            </a:extLst>
          </p:cNvPr>
          <p:cNvSpPr txBox="1"/>
          <p:nvPr/>
        </p:nvSpPr>
        <p:spPr>
          <a:xfrm>
            <a:off x="1066555" y="982260"/>
            <a:ext cx="2159566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Wrong Way</a:t>
            </a:r>
            <a:endParaRPr lang="en-US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11E290-BA9D-29AD-D4B1-BF2188295497}"/>
              </a:ext>
            </a:extLst>
          </p:cNvPr>
          <p:cNvSpPr txBox="1"/>
          <p:nvPr/>
        </p:nvSpPr>
        <p:spPr>
          <a:xfrm>
            <a:off x="8283752" y="1117627"/>
            <a:ext cx="1907510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Right Way</a:t>
            </a:r>
            <a:endParaRPr lang="en-US" sz="1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9EEA1A-AD2F-6F8E-F984-18509EC8D69F}"/>
              </a:ext>
            </a:extLst>
          </p:cNvPr>
          <p:cNvSpPr txBox="1"/>
          <p:nvPr/>
        </p:nvSpPr>
        <p:spPr>
          <a:xfrm>
            <a:off x="547109" y="1659285"/>
            <a:ext cx="4635492" cy="4401205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Go your own way </a:t>
            </a:r>
          </a:p>
          <a:p>
            <a:r>
              <a:rPr lang="en-US" sz="2800" b="1" dirty="0"/>
              <a:t>	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Chron. 11:14-15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</a:rPr>
              <a:t>Jeroboam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r>
              <a:rPr lang="en-US" sz="2800" b="1" dirty="0"/>
              <a:t>Forsake the Law of the LORD.</a:t>
            </a: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Chron. 12:1</a:t>
            </a:r>
          </a:p>
          <a:p>
            <a:pPr algn="r"/>
            <a:r>
              <a:rPr lang="en-US" sz="2400" dirty="0">
                <a:solidFill>
                  <a:srgbClr val="FF0000"/>
                </a:solidFill>
              </a:rPr>
              <a:t>Rehoboam &amp; all Israel</a:t>
            </a:r>
            <a:endParaRPr lang="en-US" sz="2800" b="1" dirty="0"/>
          </a:p>
          <a:p>
            <a:r>
              <a:rPr lang="en-US" sz="2800" b="1" dirty="0"/>
              <a:t>Unfaithful to the LORD. </a:t>
            </a: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Chron. 12:2</a:t>
            </a:r>
          </a:p>
          <a:p>
            <a:pPr algn="ctr"/>
            <a:endParaRPr lang="en-US" sz="28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9B570A-F500-E08C-3350-A7D5067641D0}"/>
              </a:ext>
            </a:extLst>
          </p:cNvPr>
          <p:cNvCxnSpPr/>
          <p:nvPr/>
        </p:nvCxnSpPr>
        <p:spPr>
          <a:xfrm>
            <a:off x="5255395" y="1635025"/>
            <a:ext cx="0" cy="475423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FD28F2E-D2FE-666B-4063-9948743BF2B3}"/>
              </a:ext>
            </a:extLst>
          </p:cNvPr>
          <p:cNvSpPr txBox="1"/>
          <p:nvPr/>
        </p:nvSpPr>
        <p:spPr>
          <a:xfrm>
            <a:off x="5631853" y="1557168"/>
            <a:ext cx="6168720" cy="483209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dirty="0"/>
              <a:t>Decide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Trust </a:t>
            </a:r>
            <a:r>
              <a:rPr lang="en-US" sz="2800" dirty="0"/>
              <a:t>the</a:t>
            </a:r>
            <a:r>
              <a:rPr lang="en-US" sz="2800" b="1" dirty="0"/>
              <a:t> LORD</a:t>
            </a:r>
          </a:p>
          <a:p>
            <a:pPr marL="514350" indent="-514350">
              <a:buAutoNum type="arabicPeriod"/>
            </a:pPr>
            <a:r>
              <a:rPr lang="en-US" sz="2800" b="1" dirty="0"/>
              <a:t>Set </a:t>
            </a:r>
            <a:r>
              <a:rPr lang="en-US" sz="2800" dirty="0"/>
              <a:t>your</a:t>
            </a:r>
            <a:r>
              <a:rPr lang="en-US" sz="2800" b="1" dirty="0"/>
              <a:t> Heart to seek the LORD God</a:t>
            </a:r>
          </a:p>
          <a:p>
            <a:pPr marL="514350" indent="-514350">
              <a:buAutoNum type="arabicPeriod"/>
            </a:pPr>
            <a:r>
              <a:rPr lang="en-US" sz="2800" b="1" dirty="0"/>
              <a:t>Forsake – </a:t>
            </a:r>
            <a:r>
              <a:rPr lang="en-US" sz="2400" dirty="0"/>
              <a:t>Bad friends, anger, pride. </a:t>
            </a:r>
            <a:endParaRPr lang="en-US" sz="2800" dirty="0"/>
          </a:p>
          <a:p>
            <a:r>
              <a:rPr lang="en-US" sz="2800" u="sng" dirty="0"/>
              <a:t>Discipline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Know &amp; Obey God’s Law </a:t>
            </a:r>
            <a:r>
              <a:rPr lang="en-US" sz="2400" dirty="0"/>
              <a:t>(Word)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Serve the LORD </a:t>
            </a:r>
            <a:r>
              <a:rPr lang="en-US" sz="2800" dirty="0"/>
              <a:t>(Faithfully)</a:t>
            </a:r>
          </a:p>
          <a:p>
            <a:r>
              <a:rPr lang="en-US" sz="2800" u="sng" dirty="0"/>
              <a:t>Desire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Pray &amp; Confess </a:t>
            </a:r>
            <a:r>
              <a:rPr lang="en-US" sz="2800" dirty="0"/>
              <a:t>(Consistently)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Follow godly examples </a:t>
            </a:r>
            <a:r>
              <a:rPr lang="en-US" sz="2800" dirty="0"/>
              <a:t>(David)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Teach others </a:t>
            </a:r>
            <a:r>
              <a:rPr lang="en-US" sz="2800" dirty="0"/>
              <a:t>(grow)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282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11E290-BA9D-29AD-D4B1-BF2188295497}"/>
              </a:ext>
            </a:extLst>
          </p:cNvPr>
          <p:cNvSpPr txBox="1"/>
          <p:nvPr/>
        </p:nvSpPr>
        <p:spPr>
          <a:xfrm>
            <a:off x="9352157" y="511640"/>
            <a:ext cx="1907510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Right Way</a:t>
            </a:r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D28F2E-D2FE-666B-4063-9948743BF2B3}"/>
              </a:ext>
            </a:extLst>
          </p:cNvPr>
          <p:cNvSpPr txBox="1"/>
          <p:nvPr/>
        </p:nvSpPr>
        <p:spPr>
          <a:xfrm>
            <a:off x="467431" y="812787"/>
            <a:ext cx="11257137" cy="61247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u="sng" dirty="0"/>
              <a:t>Decide</a:t>
            </a:r>
          </a:p>
          <a:p>
            <a:pPr marL="514350" indent="-514350">
              <a:buAutoNum type="arabicPeriod"/>
            </a:pPr>
            <a:r>
              <a:rPr lang="en-US" sz="2800" b="1" dirty="0"/>
              <a:t>Trust </a:t>
            </a:r>
            <a:r>
              <a:rPr lang="en-US" sz="2800" dirty="0"/>
              <a:t>the</a:t>
            </a:r>
            <a:r>
              <a:rPr lang="en-US" sz="2800" b="1" dirty="0"/>
              <a:t> LORD   </a:t>
            </a:r>
            <a:r>
              <a:rPr lang="en-US" sz="2800" dirty="0">
                <a:solidFill>
                  <a:schemeClr val="accent1"/>
                </a:solidFill>
              </a:rPr>
              <a:t>for there is no besides Thee to help, so help us…for we </a:t>
            </a:r>
            <a:r>
              <a:rPr lang="en-US" sz="2800" b="1" u="sng" dirty="0">
                <a:solidFill>
                  <a:schemeClr val="accent1"/>
                </a:solidFill>
              </a:rPr>
              <a:t>trust in Thee </a:t>
            </a:r>
            <a:r>
              <a:rPr lang="en-US" sz="2800" dirty="0">
                <a:solidFill>
                  <a:schemeClr val="accent1"/>
                </a:solidFill>
              </a:rPr>
              <a:t>(14:11)</a:t>
            </a:r>
            <a:r>
              <a:rPr lang="en-US" sz="2800" b="1" dirty="0">
                <a:solidFill>
                  <a:srgbClr val="FF0000"/>
                </a:solidFill>
              </a:rPr>
              <a:t> King Asa | </a:t>
            </a:r>
            <a:r>
              <a:rPr lang="en-US" sz="2800" b="1" dirty="0"/>
              <a:t>Set </a:t>
            </a:r>
            <a:r>
              <a:rPr lang="en-US" sz="2800" dirty="0"/>
              <a:t>your</a:t>
            </a:r>
            <a:r>
              <a:rPr lang="en-US" sz="2800" b="1" dirty="0"/>
              <a:t> Heart to seek the LORD God  </a:t>
            </a:r>
            <a:r>
              <a:rPr lang="en-US" sz="2800" dirty="0">
                <a:solidFill>
                  <a:schemeClr val="accent1"/>
                </a:solidFill>
              </a:rPr>
              <a:t>(11:16)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and those from </a:t>
            </a:r>
            <a:r>
              <a:rPr lang="en-US" sz="2800" b="1" dirty="0">
                <a:solidFill>
                  <a:srgbClr val="FF0000"/>
                </a:solidFill>
              </a:rPr>
              <a:t>all</a:t>
            </a:r>
            <a:r>
              <a:rPr lang="en-US" sz="2800" dirty="0">
                <a:solidFill>
                  <a:srgbClr val="FF0000"/>
                </a:solidFill>
              </a:rPr>
              <a:t> the tribes of Israel</a:t>
            </a:r>
            <a:r>
              <a:rPr lang="en-US" sz="2800" dirty="0">
                <a:solidFill>
                  <a:schemeClr val="accent1"/>
                </a:solidFill>
              </a:rPr>
              <a:t> who </a:t>
            </a:r>
            <a:r>
              <a:rPr lang="en-US" sz="2800" b="1" u="sng" dirty="0">
                <a:solidFill>
                  <a:schemeClr val="accent1"/>
                </a:solidFill>
              </a:rPr>
              <a:t>set their hearts on seeking the LORD God </a:t>
            </a:r>
            <a:r>
              <a:rPr lang="en-US" sz="2800" dirty="0">
                <a:solidFill>
                  <a:schemeClr val="accent1"/>
                </a:solidFill>
              </a:rPr>
              <a:t>of Israel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Forsake  </a:t>
            </a:r>
            <a:r>
              <a:rPr lang="en-US" sz="2800" dirty="0">
                <a:solidFill>
                  <a:srgbClr val="FF0000"/>
                </a:solidFill>
              </a:rPr>
              <a:t>the priests</a:t>
            </a:r>
            <a:r>
              <a:rPr lang="en-US" sz="2800" dirty="0">
                <a:solidFill>
                  <a:schemeClr val="accent1"/>
                </a:solidFill>
              </a:rPr>
              <a:t>…</a:t>
            </a:r>
            <a:r>
              <a:rPr lang="en-US" sz="2800" b="1" dirty="0"/>
              <a:t>left pasture lands and property </a:t>
            </a:r>
            <a:r>
              <a:rPr lang="en-US" sz="2400" dirty="0">
                <a:solidFill>
                  <a:schemeClr val="accent1"/>
                </a:solidFill>
              </a:rPr>
              <a:t>(11:14)</a:t>
            </a:r>
            <a:r>
              <a:rPr lang="en-US" sz="2400" b="1" dirty="0">
                <a:solidFill>
                  <a:srgbClr val="FF0000"/>
                </a:solidFill>
              </a:rPr>
              <a:t> friends, pride</a:t>
            </a:r>
            <a:r>
              <a:rPr lang="en-US" sz="2400" dirty="0"/>
              <a:t> </a:t>
            </a:r>
            <a:endParaRPr lang="en-US" sz="2800" dirty="0"/>
          </a:p>
          <a:p>
            <a:r>
              <a:rPr lang="en-US" sz="2800" u="sng" dirty="0"/>
              <a:t>Discipline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Know &amp; Obey God’s Law </a:t>
            </a:r>
            <a:r>
              <a:rPr lang="en-US" sz="2400" dirty="0"/>
              <a:t>(Word)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Serve the LORD </a:t>
            </a:r>
            <a:r>
              <a:rPr lang="en-US" sz="2800" dirty="0"/>
              <a:t>(Faithfully) </a:t>
            </a:r>
            <a:r>
              <a:rPr lang="en-US" sz="2800" b="1" dirty="0">
                <a:solidFill>
                  <a:srgbClr val="FF0000"/>
                </a:solidFill>
              </a:rPr>
              <a:t>King Josiah </a:t>
            </a:r>
            <a:r>
              <a:rPr lang="en-US" sz="2800" dirty="0">
                <a:solidFill>
                  <a:schemeClr val="accent1"/>
                </a:solidFill>
              </a:rPr>
              <a:t>(34:30-33)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u="sng" dirty="0"/>
              <a:t>Desire </a:t>
            </a:r>
            <a:r>
              <a:rPr lang="en-US" sz="2800" b="1" dirty="0">
                <a:solidFill>
                  <a:srgbClr val="FF0000"/>
                </a:solidFill>
              </a:rPr>
              <a:t>Ezra 7:10; 9:6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Pray &amp; Confess </a:t>
            </a:r>
            <a:r>
              <a:rPr lang="en-US" sz="2800" dirty="0"/>
              <a:t>(Consistently)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Follow godly examples.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Teach others </a:t>
            </a:r>
            <a:r>
              <a:rPr lang="en-US" sz="2800" dirty="0"/>
              <a:t>(grow)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2D6478-9E2A-6F5C-C1E5-B54530EBE8A9}"/>
              </a:ext>
            </a:extLst>
          </p:cNvPr>
          <p:cNvSpPr txBox="1"/>
          <p:nvPr/>
        </p:nvSpPr>
        <p:spPr>
          <a:xfrm>
            <a:off x="2606555" y="265419"/>
            <a:ext cx="6431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Prepare to handle conflict </a:t>
            </a:r>
            <a:r>
              <a:rPr lang="en-US" sz="3200" dirty="0"/>
              <a:t>(our lives) </a:t>
            </a:r>
            <a:r>
              <a:rPr lang="en-US" sz="3200" b="1" dirty="0"/>
              <a:t> </a:t>
            </a:r>
            <a:r>
              <a:rPr lang="en-US" sz="2800" dirty="0"/>
              <a:t>2 Chronicles chap. 10-36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355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4AD624-F564-A82B-E496-B3387207D5E0}"/>
              </a:ext>
            </a:extLst>
          </p:cNvPr>
          <p:cNvCxnSpPr/>
          <p:nvPr/>
        </p:nvCxnSpPr>
        <p:spPr>
          <a:xfrm>
            <a:off x="1497204" y="1861906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85562A-05F7-D123-65D0-D2AD9BDC5E32}"/>
              </a:ext>
            </a:extLst>
          </p:cNvPr>
          <p:cNvCxnSpPr/>
          <p:nvPr/>
        </p:nvCxnSpPr>
        <p:spPr>
          <a:xfrm flipV="1">
            <a:off x="1497204" y="1770822"/>
            <a:ext cx="0" cy="1821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FCF09C-E122-25E9-0687-3024AE6D0400}"/>
              </a:ext>
            </a:extLst>
          </p:cNvPr>
          <p:cNvCxnSpPr/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4538A2-E3CB-70DA-C8DA-14BDE9F42667}"/>
              </a:ext>
            </a:extLst>
          </p:cNvPr>
          <p:cNvCxnSpPr>
            <a:cxnSpLocks/>
          </p:cNvCxnSpPr>
          <p:nvPr/>
        </p:nvCxnSpPr>
        <p:spPr>
          <a:xfrm flipV="1">
            <a:off x="6328997" y="1783834"/>
            <a:ext cx="0" cy="1821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A4EE1E-F74E-2807-7D78-B797F322C0F8}"/>
              </a:ext>
            </a:extLst>
          </p:cNvPr>
          <p:cNvSpPr txBox="1"/>
          <p:nvPr/>
        </p:nvSpPr>
        <p:spPr>
          <a:xfrm>
            <a:off x="1126161" y="1264971"/>
            <a:ext cx="814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950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42B5E5-891C-A37F-E461-0038684A813A}"/>
              </a:ext>
            </a:extLst>
          </p:cNvPr>
          <p:cNvSpPr txBox="1"/>
          <p:nvPr/>
        </p:nvSpPr>
        <p:spPr>
          <a:xfrm>
            <a:off x="5948764" y="126497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925</a:t>
            </a:r>
            <a:endParaRPr lang="en-US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EA78C-1C99-BC34-F362-C54A49662979}"/>
              </a:ext>
            </a:extLst>
          </p:cNvPr>
          <p:cNvSpPr txBox="1"/>
          <p:nvPr/>
        </p:nvSpPr>
        <p:spPr>
          <a:xfrm>
            <a:off x="10948236" y="122707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900</a:t>
            </a:r>
            <a:endParaRPr lang="en-US" sz="28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F05351-F228-9CAF-39D1-94E4F06148A1}"/>
              </a:ext>
            </a:extLst>
          </p:cNvPr>
          <p:cNvSpPr/>
          <p:nvPr/>
        </p:nvSpPr>
        <p:spPr>
          <a:xfrm>
            <a:off x="591121" y="2088129"/>
            <a:ext cx="5270292" cy="518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Solomon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3E044C-E91C-D3F2-9762-2B340F93E88A}"/>
              </a:ext>
            </a:extLst>
          </p:cNvPr>
          <p:cNvSpPr/>
          <p:nvPr/>
        </p:nvSpPr>
        <p:spPr>
          <a:xfrm>
            <a:off x="5865088" y="2085863"/>
            <a:ext cx="3815673" cy="5368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Jereboam</a:t>
            </a:r>
            <a:r>
              <a:rPr lang="en-US" sz="3200" b="1" dirty="0">
                <a:solidFill>
                  <a:schemeClr val="tx1"/>
                </a:solidFill>
              </a:rPr>
              <a:t> 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242955-690E-C2C8-B627-C24D27754211}"/>
              </a:ext>
            </a:extLst>
          </p:cNvPr>
          <p:cNvSpPr/>
          <p:nvPr/>
        </p:nvSpPr>
        <p:spPr>
          <a:xfrm>
            <a:off x="9680760" y="2197478"/>
            <a:ext cx="194277" cy="425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A2837E-D927-8FFE-F647-1B4D860C6E22}"/>
              </a:ext>
            </a:extLst>
          </p:cNvPr>
          <p:cNvSpPr txBox="1"/>
          <p:nvPr/>
        </p:nvSpPr>
        <p:spPr>
          <a:xfrm>
            <a:off x="7692427" y="1249317"/>
            <a:ext cx="1162498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/>
              <a:t>Nadab</a:t>
            </a:r>
            <a:endParaRPr lang="en-US" sz="1600" b="1" dirty="0"/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606820FE-8BC4-ACF0-BFB8-6E3307B4E80A}"/>
              </a:ext>
            </a:extLst>
          </p:cNvPr>
          <p:cNvCxnSpPr>
            <a:cxnSpLocks/>
            <a:stCxn id="18" idx="3"/>
            <a:endCxn id="17" idx="0"/>
          </p:cNvCxnSpPr>
          <p:nvPr/>
        </p:nvCxnSpPr>
        <p:spPr>
          <a:xfrm>
            <a:off x="8854925" y="1510927"/>
            <a:ext cx="922974" cy="686551"/>
          </a:xfrm>
          <a:prstGeom prst="curved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75C9864-BF71-6B14-2BC5-A07A0B5C076D}"/>
              </a:ext>
            </a:extLst>
          </p:cNvPr>
          <p:cNvSpPr/>
          <p:nvPr/>
        </p:nvSpPr>
        <p:spPr>
          <a:xfrm>
            <a:off x="9885304" y="2085864"/>
            <a:ext cx="2086205" cy="54965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Baasha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EE68FCB-2A09-9136-E4C4-D17C962075C7}"/>
              </a:ext>
            </a:extLst>
          </p:cNvPr>
          <p:cNvSpPr/>
          <p:nvPr/>
        </p:nvSpPr>
        <p:spPr>
          <a:xfrm>
            <a:off x="5394033" y="3019558"/>
            <a:ext cx="4156365" cy="556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Ahijah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1CCF60-2601-E630-9791-BD742BDB7FA2}"/>
              </a:ext>
            </a:extLst>
          </p:cNvPr>
          <p:cNvSpPr txBox="1"/>
          <p:nvPr/>
        </p:nvSpPr>
        <p:spPr>
          <a:xfrm>
            <a:off x="5155278" y="255134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931</a:t>
            </a:r>
            <a:endParaRPr lang="en-US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7C4E6A-1849-05B1-0554-9C80F8A6F02C}"/>
              </a:ext>
            </a:extLst>
          </p:cNvPr>
          <p:cNvSpPr txBox="1"/>
          <p:nvPr/>
        </p:nvSpPr>
        <p:spPr>
          <a:xfrm>
            <a:off x="9115320" y="2543419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910</a:t>
            </a:r>
            <a:endParaRPr lang="en-US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70679D-F0DC-23CA-F040-1AA79F11EE83}"/>
              </a:ext>
            </a:extLst>
          </p:cNvPr>
          <p:cNvSpPr txBox="1"/>
          <p:nvPr/>
        </p:nvSpPr>
        <p:spPr>
          <a:xfrm>
            <a:off x="9754942" y="2539048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909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1F829-812D-CF50-BC3D-B06CE2D75DFA}"/>
              </a:ext>
            </a:extLst>
          </p:cNvPr>
          <p:cNvSpPr txBox="1"/>
          <p:nvPr/>
        </p:nvSpPr>
        <p:spPr>
          <a:xfrm>
            <a:off x="234892" y="285225"/>
            <a:ext cx="6094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Kingdom of Israel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5FB4734-6321-A229-80AF-0AE78ACF3FCE}"/>
              </a:ext>
            </a:extLst>
          </p:cNvPr>
          <p:cNvSpPr txBox="1"/>
          <p:nvPr/>
        </p:nvSpPr>
        <p:spPr>
          <a:xfrm>
            <a:off x="234891" y="5844133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Kingdom of Judah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4B6DE2-474E-CF62-915B-40DA973ED9B1}"/>
              </a:ext>
            </a:extLst>
          </p:cNvPr>
          <p:cNvCxnSpPr/>
          <p:nvPr/>
        </p:nvCxnSpPr>
        <p:spPr>
          <a:xfrm>
            <a:off x="1497204" y="5466438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7D7F0-BBE4-E764-2BDB-95F8AFCAB052}"/>
              </a:ext>
            </a:extLst>
          </p:cNvPr>
          <p:cNvCxnSpPr/>
          <p:nvPr/>
        </p:nvCxnSpPr>
        <p:spPr>
          <a:xfrm flipV="1">
            <a:off x="1497204" y="537535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07C1A2-E359-357E-AB35-69A237BBE1D8}"/>
              </a:ext>
            </a:extLst>
          </p:cNvPr>
          <p:cNvCxnSpPr/>
          <p:nvPr/>
        </p:nvCxnSpPr>
        <p:spPr>
          <a:xfrm flipV="1">
            <a:off x="11381993" y="537535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4B14D8-03DB-7EA6-F607-CA03B486D3F7}"/>
              </a:ext>
            </a:extLst>
          </p:cNvPr>
          <p:cNvCxnSpPr>
            <a:cxnSpLocks/>
          </p:cNvCxnSpPr>
          <p:nvPr/>
        </p:nvCxnSpPr>
        <p:spPr>
          <a:xfrm flipV="1">
            <a:off x="6328997" y="5388366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776ED84-E241-9FDA-1064-23F081375D22}"/>
              </a:ext>
            </a:extLst>
          </p:cNvPr>
          <p:cNvSpPr txBox="1"/>
          <p:nvPr/>
        </p:nvSpPr>
        <p:spPr>
          <a:xfrm>
            <a:off x="11105457" y="549216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87226C-C154-FA1F-4036-35C08FE1E729}"/>
              </a:ext>
            </a:extLst>
          </p:cNvPr>
          <p:cNvSpPr/>
          <p:nvPr/>
        </p:nvSpPr>
        <p:spPr>
          <a:xfrm>
            <a:off x="5868764" y="4898528"/>
            <a:ext cx="3284471" cy="4410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2FD221C-6767-2E15-BEA2-B4CC282FDEBE}"/>
              </a:ext>
            </a:extLst>
          </p:cNvPr>
          <p:cNvSpPr/>
          <p:nvPr/>
        </p:nvSpPr>
        <p:spPr>
          <a:xfrm>
            <a:off x="9153234" y="5097238"/>
            <a:ext cx="397165" cy="2422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AFECE0-ADAA-F5C1-B93A-4FCD7EE9BF05}"/>
              </a:ext>
            </a:extLst>
          </p:cNvPr>
          <p:cNvSpPr txBox="1"/>
          <p:nvPr/>
        </p:nvSpPr>
        <p:spPr>
          <a:xfrm>
            <a:off x="8163576" y="5726398"/>
            <a:ext cx="1279517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/>
              <a:t>Abijah</a:t>
            </a:r>
            <a:endParaRPr lang="en-US" sz="1600" b="1" dirty="0"/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7C255132-AD66-8AFD-89EF-0EE5C8F4ACC5}"/>
              </a:ext>
            </a:extLst>
          </p:cNvPr>
          <p:cNvCxnSpPr>
            <a:cxnSpLocks/>
            <a:stCxn id="26" idx="3"/>
            <a:endCxn id="25" idx="2"/>
          </p:cNvCxnSpPr>
          <p:nvPr/>
        </p:nvCxnSpPr>
        <p:spPr>
          <a:xfrm flipH="1" flipV="1">
            <a:off x="9351817" y="5339531"/>
            <a:ext cx="91276" cy="679255"/>
          </a:xfrm>
          <a:prstGeom prst="curvedConnector4">
            <a:avLst>
              <a:gd name="adj1" fmla="val -250449"/>
              <a:gd name="adj2" fmla="val 7152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5B5A70D-0C06-406C-7C01-04152BEB68DA}"/>
              </a:ext>
            </a:extLst>
          </p:cNvPr>
          <p:cNvSpPr/>
          <p:nvPr/>
        </p:nvSpPr>
        <p:spPr>
          <a:xfrm>
            <a:off x="9550399" y="4898529"/>
            <a:ext cx="2417436" cy="4334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Asa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50872A-9739-60D5-D0D9-D452F866151B}"/>
              </a:ext>
            </a:extLst>
          </p:cNvPr>
          <p:cNvSpPr txBox="1"/>
          <p:nvPr/>
        </p:nvSpPr>
        <p:spPr>
          <a:xfrm>
            <a:off x="8618923" y="4459648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913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563137-E538-7B0A-A453-824B979C4F0D}"/>
              </a:ext>
            </a:extLst>
          </p:cNvPr>
          <p:cNvSpPr txBox="1"/>
          <p:nvPr/>
        </p:nvSpPr>
        <p:spPr>
          <a:xfrm>
            <a:off x="9249879" y="4474663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911</a:t>
            </a:r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20A15EB-4D96-A414-2FFD-7F8E115D5B25}"/>
              </a:ext>
            </a:extLst>
          </p:cNvPr>
          <p:cNvSpPr/>
          <p:nvPr/>
        </p:nvSpPr>
        <p:spPr>
          <a:xfrm>
            <a:off x="5842167" y="4038981"/>
            <a:ext cx="6099071" cy="524815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Shemaiah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C812FA-53BC-7C3E-714B-92D171FE85F2}"/>
              </a:ext>
            </a:extLst>
          </p:cNvPr>
          <p:cNvSpPr txBox="1"/>
          <p:nvPr/>
        </p:nvSpPr>
        <p:spPr>
          <a:xfrm>
            <a:off x="1002985" y="485593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950</a:t>
            </a:r>
            <a:endParaRPr 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4D3D99-8380-5001-1539-697852AF8B4E}"/>
              </a:ext>
            </a:extLst>
          </p:cNvPr>
          <p:cNvSpPr txBox="1"/>
          <p:nvPr/>
        </p:nvSpPr>
        <p:spPr>
          <a:xfrm>
            <a:off x="5819757" y="557747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925</a:t>
            </a:r>
            <a:endParaRPr lang="en-US" sz="2800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FFAC3A-CA8C-3714-4B62-CCC8D7E008DC}"/>
              </a:ext>
            </a:extLst>
          </p:cNvPr>
          <p:cNvSpPr/>
          <p:nvPr/>
        </p:nvSpPr>
        <p:spPr>
          <a:xfrm>
            <a:off x="5860749" y="4883110"/>
            <a:ext cx="3281824" cy="460597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Rehoboam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3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4AD624-F564-A82B-E496-B3387207D5E0}"/>
              </a:ext>
            </a:extLst>
          </p:cNvPr>
          <p:cNvCxnSpPr>
            <a:cxnSpLocks/>
          </p:cNvCxnSpPr>
          <p:nvPr/>
        </p:nvCxnSpPr>
        <p:spPr>
          <a:xfrm>
            <a:off x="1497204" y="1861906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85562A-05F7-D123-65D0-D2AD9BDC5E32}"/>
              </a:ext>
            </a:extLst>
          </p:cNvPr>
          <p:cNvCxnSpPr/>
          <p:nvPr/>
        </p:nvCxnSpPr>
        <p:spPr>
          <a:xfrm flipV="1">
            <a:off x="1497204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FCF09C-E122-25E9-0687-3024AE6D0400}"/>
              </a:ext>
            </a:extLst>
          </p:cNvPr>
          <p:cNvCxnSpPr/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4538A2-E3CB-70DA-C8DA-14BDE9F42667}"/>
              </a:ext>
            </a:extLst>
          </p:cNvPr>
          <p:cNvCxnSpPr>
            <a:cxnSpLocks/>
          </p:cNvCxnSpPr>
          <p:nvPr/>
        </p:nvCxnSpPr>
        <p:spPr>
          <a:xfrm flipV="1">
            <a:off x="6328997" y="178383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A4EE1E-F74E-2807-7D78-B797F322C0F8}"/>
              </a:ext>
            </a:extLst>
          </p:cNvPr>
          <p:cNvSpPr txBox="1"/>
          <p:nvPr/>
        </p:nvSpPr>
        <p:spPr>
          <a:xfrm>
            <a:off x="1157878" y="124620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900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42B5E5-891C-A37F-E461-0038684A813A}"/>
              </a:ext>
            </a:extLst>
          </p:cNvPr>
          <p:cNvSpPr txBox="1"/>
          <p:nvPr/>
        </p:nvSpPr>
        <p:spPr>
          <a:xfrm>
            <a:off x="5957298" y="124632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875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EA78C-1C99-BC34-F362-C54A49662979}"/>
              </a:ext>
            </a:extLst>
          </p:cNvPr>
          <p:cNvSpPr txBox="1"/>
          <p:nvPr/>
        </p:nvSpPr>
        <p:spPr>
          <a:xfrm>
            <a:off x="10815784" y="96719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850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EE68FCB-2A09-9136-E4C4-D17C962075C7}"/>
              </a:ext>
            </a:extLst>
          </p:cNvPr>
          <p:cNvSpPr/>
          <p:nvPr/>
        </p:nvSpPr>
        <p:spPr>
          <a:xfrm>
            <a:off x="4365117" y="2865753"/>
            <a:ext cx="1362272" cy="570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Micaiah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1CCF60-2601-E630-9791-BD742BDB7FA2}"/>
              </a:ext>
            </a:extLst>
          </p:cNvPr>
          <p:cNvSpPr txBox="1"/>
          <p:nvPr/>
        </p:nvSpPr>
        <p:spPr>
          <a:xfrm>
            <a:off x="3979351" y="23429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886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7C4E6A-1849-05B1-0554-9C80F8A6F02C}"/>
              </a:ext>
            </a:extLst>
          </p:cNvPr>
          <p:cNvSpPr txBox="1"/>
          <p:nvPr/>
        </p:nvSpPr>
        <p:spPr>
          <a:xfrm>
            <a:off x="10977423" y="232486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853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1F829-812D-CF50-BC3D-B06CE2D75DFA}"/>
              </a:ext>
            </a:extLst>
          </p:cNvPr>
          <p:cNvSpPr txBox="1"/>
          <p:nvPr/>
        </p:nvSpPr>
        <p:spPr>
          <a:xfrm>
            <a:off x="234892" y="2852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Kingdom of Israel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9B952066-B6F4-7EC8-7A6D-D7BD637A759E}"/>
              </a:ext>
            </a:extLst>
          </p:cNvPr>
          <p:cNvSpPr/>
          <p:nvPr/>
        </p:nvSpPr>
        <p:spPr>
          <a:xfrm>
            <a:off x="700578" y="2080045"/>
            <a:ext cx="3664539" cy="3988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Baasha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B052B0-F1DD-ABC7-146C-9400C6B1A165}"/>
              </a:ext>
            </a:extLst>
          </p:cNvPr>
          <p:cNvSpPr/>
          <p:nvPr/>
        </p:nvSpPr>
        <p:spPr>
          <a:xfrm>
            <a:off x="1713032" y="2746054"/>
            <a:ext cx="2065148" cy="35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Jehu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84E60A-82C1-71FB-EDF5-A90AE41E4DF7}"/>
              </a:ext>
            </a:extLst>
          </p:cNvPr>
          <p:cNvSpPr/>
          <p:nvPr/>
        </p:nvSpPr>
        <p:spPr>
          <a:xfrm>
            <a:off x="4383284" y="2079331"/>
            <a:ext cx="110707" cy="3944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943B3-7AC6-A376-35ED-9B8033F2F02E}"/>
              </a:ext>
            </a:extLst>
          </p:cNvPr>
          <p:cNvSpPr txBox="1"/>
          <p:nvPr/>
        </p:nvSpPr>
        <p:spPr>
          <a:xfrm>
            <a:off x="2992618" y="1321074"/>
            <a:ext cx="986733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Elah</a:t>
            </a:r>
            <a:endParaRPr lang="en-US" sz="16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2A3C6A61-303F-71E2-16C0-877D1691B62E}"/>
              </a:ext>
            </a:extLst>
          </p:cNvPr>
          <p:cNvCxnSpPr>
            <a:cxnSpLocks/>
            <a:stCxn id="11" idx="3"/>
            <a:endCxn id="9" idx="0"/>
          </p:cNvCxnSpPr>
          <p:nvPr/>
        </p:nvCxnSpPr>
        <p:spPr>
          <a:xfrm>
            <a:off x="3979351" y="1613462"/>
            <a:ext cx="459287" cy="465869"/>
          </a:xfrm>
          <a:prstGeom prst="curved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458E51A-3926-3B9E-0F43-BC40963992EB}"/>
              </a:ext>
            </a:extLst>
          </p:cNvPr>
          <p:cNvSpPr/>
          <p:nvPr/>
        </p:nvSpPr>
        <p:spPr>
          <a:xfrm>
            <a:off x="4506003" y="2079332"/>
            <a:ext cx="45719" cy="38276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F0E856-C63D-9EC2-BD6C-28C68A478D31}"/>
              </a:ext>
            </a:extLst>
          </p:cNvPr>
          <p:cNvSpPr txBox="1"/>
          <p:nvPr/>
        </p:nvSpPr>
        <p:spPr>
          <a:xfrm>
            <a:off x="4157607" y="928133"/>
            <a:ext cx="1105764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Zimri</a:t>
            </a:r>
            <a:endParaRPr lang="en-US" sz="1600" b="1" dirty="0"/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076C46F3-3945-55EF-6E0C-E944A1B9EE6F}"/>
              </a:ext>
            </a:extLst>
          </p:cNvPr>
          <p:cNvCxnSpPr>
            <a:cxnSpLocks/>
            <a:stCxn id="22" idx="2"/>
            <a:endCxn id="19" idx="0"/>
          </p:cNvCxnSpPr>
          <p:nvPr/>
        </p:nvCxnSpPr>
        <p:spPr>
          <a:xfrm rot="5400000">
            <a:off x="4336464" y="1705307"/>
            <a:ext cx="566424" cy="181626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65BB5D3-6877-C0FD-C530-8A965FAE14A8}"/>
              </a:ext>
            </a:extLst>
          </p:cNvPr>
          <p:cNvSpPr/>
          <p:nvPr/>
        </p:nvSpPr>
        <p:spPr>
          <a:xfrm>
            <a:off x="4569889" y="2078845"/>
            <a:ext cx="1827351" cy="3832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Omri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302866-8105-051B-3C54-8B7760D83202}"/>
              </a:ext>
            </a:extLst>
          </p:cNvPr>
          <p:cNvSpPr/>
          <p:nvPr/>
        </p:nvSpPr>
        <p:spPr>
          <a:xfrm>
            <a:off x="6408927" y="2077013"/>
            <a:ext cx="4839008" cy="36376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Ahab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4E8328-F397-9B31-1217-994B39DF9D70}"/>
              </a:ext>
            </a:extLst>
          </p:cNvPr>
          <p:cNvSpPr/>
          <p:nvPr/>
        </p:nvSpPr>
        <p:spPr>
          <a:xfrm>
            <a:off x="6660456" y="2801607"/>
            <a:ext cx="4721537" cy="454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Elijah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A578FF-BD3C-3566-43B1-13B44125D989}"/>
              </a:ext>
            </a:extLst>
          </p:cNvPr>
          <p:cNvSpPr txBox="1"/>
          <p:nvPr/>
        </p:nvSpPr>
        <p:spPr>
          <a:xfrm>
            <a:off x="6141065" y="2341488"/>
            <a:ext cx="915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874</a:t>
            </a:r>
            <a:endParaRPr lang="en-US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0A7129-5CF6-33A1-56A0-1E760D5A7941}"/>
              </a:ext>
            </a:extLst>
          </p:cNvPr>
          <p:cNvSpPr/>
          <p:nvPr/>
        </p:nvSpPr>
        <p:spPr>
          <a:xfrm>
            <a:off x="11247935" y="2084914"/>
            <a:ext cx="45719" cy="3178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12C38A-BB4D-EF76-AB14-E58ACEA6EE28}"/>
              </a:ext>
            </a:extLst>
          </p:cNvPr>
          <p:cNvSpPr txBox="1"/>
          <p:nvPr/>
        </p:nvSpPr>
        <p:spPr>
          <a:xfrm>
            <a:off x="9199383" y="1185546"/>
            <a:ext cx="1577706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Ahaziah</a:t>
            </a:r>
            <a:endParaRPr lang="en-US" sz="1600" b="1" dirty="0"/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DA6286E4-0DC3-EC21-BC1A-0E096FD79AC5}"/>
              </a:ext>
            </a:extLst>
          </p:cNvPr>
          <p:cNvCxnSpPr>
            <a:cxnSpLocks/>
            <a:stCxn id="36" idx="3"/>
            <a:endCxn id="35" idx="0"/>
          </p:cNvCxnSpPr>
          <p:nvPr/>
        </p:nvCxnSpPr>
        <p:spPr>
          <a:xfrm>
            <a:off x="10777089" y="1477934"/>
            <a:ext cx="493706" cy="606980"/>
          </a:xfrm>
          <a:prstGeom prst="curved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27A8E3A1-7BF9-F9E6-5BB3-E48D64A00853}"/>
              </a:ext>
            </a:extLst>
          </p:cNvPr>
          <p:cNvSpPr/>
          <p:nvPr/>
        </p:nvSpPr>
        <p:spPr>
          <a:xfrm>
            <a:off x="11293654" y="2090780"/>
            <a:ext cx="830043" cy="32055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463F74-1559-052C-D773-0EBCAF31CDB4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E178031-BE3F-DE4B-B3E9-B9C68DE9A10A}"/>
              </a:ext>
            </a:extLst>
          </p:cNvPr>
          <p:cNvCxnSpPr/>
          <p:nvPr/>
        </p:nvCxnSpPr>
        <p:spPr>
          <a:xfrm flipV="1">
            <a:off x="1497204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6350384-E070-336E-2D88-42A775AD46D9}"/>
              </a:ext>
            </a:extLst>
          </p:cNvPr>
          <p:cNvCxnSpPr/>
          <p:nvPr/>
        </p:nvCxnSpPr>
        <p:spPr>
          <a:xfrm flipV="1">
            <a:off x="11381993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B70EC2-6ECE-D3AD-5CFC-1FDA8B466C2E}"/>
              </a:ext>
            </a:extLst>
          </p:cNvPr>
          <p:cNvCxnSpPr>
            <a:cxnSpLocks/>
          </p:cNvCxnSpPr>
          <p:nvPr/>
        </p:nvCxnSpPr>
        <p:spPr>
          <a:xfrm flipV="1">
            <a:off x="6328997" y="5374075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FAC951A-60AD-4565-1213-FACBDAA66458}"/>
              </a:ext>
            </a:extLst>
          </p:cNvPr>
          <p:cNvSpPr txBox="1"/>
          <p:nvPr/>
        </p:nvSpPr>
        <p:spPr>
          <a:xfrm>
            <a:off x="1229343" y="5530220"/>
            <a:ext cx="809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900</a:t>
            </a:r>
            <a:endParaRPr lang="en-US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CFF3E2-FCCE-41B3-4536-D5A6FDAC732A}"/>
              </a:ext>
            </a:extLst>
          </p:cNvPr>
          <p:cNvSpPr txBox="1"/>
          <p:nvPr/>
        </p:nvSpPr>
        <p:spPr>
          <a:xfrm>
            <a:off x="6061135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875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397FFE-DBF2-3EC6-4C16-DC2F55463936}"/>
              </a:ext>
            </a:extLst>
          </p:cNvPr>
          <p:cNvSpPr txBox="1"/>
          <p:nvPr/>
        </p:nvSpPr>
        <p:spPr>
          <a:xfrm>
            <a:off x="11105457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850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0E174A-6A5A-7685-E80C-BCE9D46B9CA2}"/>
              </a:ext>
            </a:extLst>
          </p:cNvPr>
          <p:cNvSpPr txBox="1"/>
          <p:nvPr/>
        </p:nvSpPr>
        <p:spPr>
          <a:xfrm>
            <a:off x="234892" y="58441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Kingdom of Judah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28859C0-B049-D2BA-E655-22A88C63A49B}"/>
              </a:ext>
            </a:extLst>
          </p:cNvPr>
          <p:cNvSpPr/>
          <p:nvPr/>
        </p:nvSpPr>
        <p:spPr>
          <a:xfrm>
            <a:off x="678852" y="4877977"/>
            <a:ext cx="6294704" cy="393086"/>
          </a:xfrm>
          <a:prstGeom prst="rect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Asa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4E3A4A9-F295-3DC7-EA9A-B3F1E1611E58}"/>
              </a:ext>
            </a:extLst>
          </p:cNvPr>
          <p:cNvSpPr txBox="1"/>
          <p:nvPr/>
        </p:nvSpPr>
        <p:spPr>
          <a:xfrm>
            <a:off x="6630876" y="4421644"/>
            <a:ext cx="871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870</a:t>
            </a:r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B411090-2B6E-F5A3-E7B6-EC119A32CD3B}"/>
              </a:ext>
            </a:extLst>
          </p:cNvPr>
          <p:cNvSpPr/>
          <p:nvPr/>
        </p:nvSpPr>
        <p:spPr>
          <a:xfrm>
            <a:off x="6973556" y="4876088"/>
            <a:ext cx="4667625" cy="3990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Jehoshaphat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7D8CD6DE-3672-1E70-5552-E72EC9CBEDF4}"/>
              </a:ext>
            </a:extLst>
          </p:cNvPr>
          <p:cNvCxnSpPr/>
          <p:nvPr/>
        </p:nvCxnSpPr>
        <p:spPr>
          <a:xfrm rot="16200000" flipH="1">
            <a:off x="9570255" y="3234207"/>
            <a:ext cx="2707015" cy="871854"/>
          </a:xfrm>
          <a:prstGeom prst="bentConnector3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D9A7515-9ABD-0115-62A1-E000E91F34E9}"/>
              </a:ext>
            </a:extLst>
          </p:cNvPr>
          <p:cNvSpPr txBox="1"/>
          <p:nvPr/>
        </p:nvSpPr>
        <p:spPr>
          <a:xfrm>
            <a:off x="8339011" y="3694759"/>
            <a:ext cx="3448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Daughter marries </a:t>
            </a:r>
            <a:r>
              <a:rPr lang="en-US" sz="2800" b="1" dirty="0" err="1"/>
              <a:t>Jehoram</a:t>
            </a:r>
            <a:r>
              <a:rPr lang="en-US" sz="2800" b="1" dirty="0"/>
              <a:t>, next king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7C57933-1A35-CD2B-C69E-EB851995718F}"/>
              </a:ext>
            </a:extLst>
          </p:cNvPr>
          <p:cNvSpPr/>
          <p:nvPr/>
        </p:nvSpPr>
        <p:spPr>
          <a:xfrm>
            <a:off x="678852" y="4098668"/>
            <a:ext cx="6294704" cy="369256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Hanani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9AF46E-72FC-50E7-DF21-6BFDDE93EED6}"/>
              </a:ext>
            </a:extLst>
          </p:cNvPr>
          <p:cNvSpPr txBox="1"/>
          <p:nvPr/>
        </p:nvSpPr>
        <p:spPr>
          <a:xfrm>
            <a:off x="9199383" y="396689"/>
            <a:ext cx="1577706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Joram</a:t>
            </a:r>
            <a:endParaRPr lang="en-US" sz="1600" b="1" dirty="0"/>
          </a:p>
        </p:txBody>
      </p:sp>
      <p:cxnSp>
        <p:nvCxnSpPr>
          <p:cNvPr id="84" name="Connector: Curved 83">
            <a:extLst>
              <a:ext uri="{FF2B5EF4-FFF2-40B4-BE49-F238E27FC236}">
                <a16:creationId xmlns:a16="http://schemas.microsoft.com/office/drawing/2014/main" id="{5AA7AFB5-9570-5DB6-C786-39CB12BE33EE}"/>
              </a:ext>
            </a:extLst>
          </p:cNvPr>
          <p:cNvCxnSpPr>
            <a:cxnSpLocks/>
            <a:endCxn id="51" idx="0"/>
          </p:cNvCxnSpPr>
          <p:nvPr/>
        </p:nvCxnSpPr>
        <p:spPr>
          <a:xfrm rot="16200000" flipH="1">
            <a:off x="10530595" y="912699"/>
            <a:ext cx="1451850" cy="904312"/>
          </a:xfrm>
          <a:prstGeom prst="curvedConnector3">
            <a:avLst>
              <a:gd name="adj1" fmla="val 10222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84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4AD624-F564-A82B-E496-B3387207D5E0}"/>
              </a:ext>
            </a:extLst>
          </p:cNvPr>
          <p:cNvCxnSpPr>
            <a:cxnSpLocks/>
          </p:cNvCxnSpPr>
          <p:nvPr/>
        </p:nvCxnSpPr>
        <p:spPr>
          <a:xfrm>
            <a:off x="1497204" y="1861906"/>
            <a:ext cx="9876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85562A-05F7-D123-65D0-D2AD9BDC5E32}"/>
              </a:ext>
            </a:extLst>
          </p:cNvPr>
          <p:cNvCxnSpPr>
            <a:cxnSpLocks/>
          </p:cNvCxnSpPr>
          <p:nvPr/>
        </p:nvCxnSpPr>
        <p:spPr>
          <a:xfrm flipV="1">
            <a:off x="1497204" y="1770822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FCF09C-E122-25E9-0687-3024AE6D0400}"/>
              </a:ext>
            </a:extLst>
          </p:cNvPr>
          <p:cNvCxnSpPr>
            <a:cxnSpLocks/>
          </p:cNvCxnSpPr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A4EE1E-F74E-2807-7D78-B797F322C0F8}"/>
              </a:ext>
            </a:extLst>
          </p:cNvPr>
          <p:cNvSpPr txBox="1"/>
          <p:nvPr/>
        </p:nvSpPr>
        <p:spPr>
          <a:xfrm>
            <a:off x="1204781" y="128949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850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42B5E5-891C-A37F-E461-0038684A813A}"/>
              </a:ext>
            </a:extLst>
          </p:cNvPr>
          <p:cNvSpPr txBox="1"/>
          <p:nvPr/>
        </p:nvSpPr>
        <p:spPr>
          <a:xfrm>
            <a:off x="10968400" y="122131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825</a:t>
            </a:r>
            <a:endParaRPr lang="en-US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1CCF60-2601-E630-9791-BD742BDB7FA2}"/>
              </a:ext>
            </a:extLst>
          </p:cNvPr>
          <p:cNvSpPr txBox="1"/>
          <p:nvPr/>
        </p:nvSpPr>
        <p:spPr>
          <a:xfrm>
            <a:off x="4516215" y="231506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841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1F829-812D-CF50-BC3D-B06CE2D75DFA}"/>
              </a:ext>
            </a:extLst>
          </p:cNvPr>
          <p:cNvSpPr txBox="1"/>
          <p:nvPr/>
        </p:nvSpPr>
        <p:spPr>
          <a:xfrm>
            <a:off x="234892" y="2852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Kingdom of Israel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9B952066-B6F4-7EC8-7A6D-D7BD637A759E}"/>
              </a:ext>
            </a:extLst>
          </p:cNvPr>
          <p:cNvSpPr/>
          <p:nvPr/>
        </p:nvSpPr>
        <p:spPr>
          <a:xfrm>
            <a:off x="1385947" y="2016579"/>
            <a:ext cx="3535187" cy="3748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B052B0-F1DD-ABC7-146C-9400C6B1A165}"/>
              </a:ext>
            </a:extLst>
          </p:cNvPr>
          <p:cNvSpPr/>
          <p:nvPr/>
        </p:nvSpPr>
        <p:spPr>
          <a:xfrm>
            <a:off x="1611430" y="2800475"/>
            <a:ext cx="9770560" cy="374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Elisha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5BB5D3-6877-C0FD-C530-8A965FAE14A8}"/>
              </a:ext>
            </a:extLst>
          </p:cNvPr>
          <p:cNvSpPr/>
          <p:nvPr/>
        </p:nvSpPr>
        <p:spPr>
          <a:xfrm>
            <a:off x="4921135" y="2010721"/>
            <a:ext cx="6460854" cy="382086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Jehu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FF29AB-F49F-9EF4-931C-3A265B59D496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50D57C-CB06-C3D8-516F-F7E204DE81CE}"/>
              </a:ext>
            </a:extLst>
          </p:cNvPr>
          <p:cNvCxnSpPr/>
          <p:nvPr/>
        </p:nvCxnSpPr>
        <p:spPr>
          <a:xfrm flipV="1">
            <a:off x="1497204" y="5361063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C07438-8D81-857C-5C90-C81F13A9AC84}"/>
              </a:ext>
            </a:extLst>
          </p:cNvPr>
          <p:cNvCxnSpPr>
            <a:cxnSpLocks/>
          </p:cNvCxnSpPr>
          <p:nvPr/>
        </p:nvCxnSpPr>
        <p:spPr>
          <a:xfrm flipV="1">
            <a:off x="11381993" y="5361063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7DB0E6D-CE93-5636-35BC-A26F221C4587}"/>
              </a:ext>
            </a:extLst>
          </p:cNvPr>
          <p:cNvSpPr txBox="1"/>
          <p:nvPr/>
        </p:nvSpPr>
        <p:spPr>
          <a:xfrm>
            <a:off x="1190820" y="5427508"/>
            <a:ext cx="809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850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095B8E-05CC-72B9-5D50-866CC413B11B}"/>
              </a:ext>
            </a:extLst>
          </p:cNvPr>
          <p:cNvSpPr txBox="1"/>
          <p:nvPr/>
        </p:nvSpPr>
        <p:spPr>
          <a:xfrm>
            <a:off x="11001180" y="548319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825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711CE4-067A-A4A4-F1E9-2ADF667D9F5A}"/>
              </a:ext>
            </a:extLst>
          </p:cNvPr>
          <p:cNvSpPr txBox="1"/>
          <p:nvPr/>
        </p:nvSpPr>
        <p:spPr>
          <a:xfrm>
            <a:off x="234892" y="58441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Kingdom of Judah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B16D88-04CF-5822-E054-98BBFC67E295}"/>
              </a:ext>
            </a:extLst>
          </p:cNvPr>
          <p:cNvSpPr/>
          <p:nvPr/>
        </p:nvSpPr>
        <p:spPr>
          <a:xfrm>
            <a:off x="-102279" y="4901778"/>
            <a:ext cx="2321778" cy="4102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Jehoshaphat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CED97F-3E02-D40C-04D4-CADE4ECC3CF9}"/>
              </a:ext>
            </a:extLst>
          </p:cNvPr>
          <p:cNvSpPr/>
          <p:nvPr/>
        </p:nvSpPr>
        <p:spPr>
          <a:xfrm>
            <a:off x="2219498" y="4901778"/>
            <a:ext cx="1480937" cy="40660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Jehoram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B9C459-677F-B206-E217-24D9E2BC51F7}"/>
              </a:ext>
            </a:extLst>
          </p:cNvPr>
          <p:cNvSpPr txBox="1"/>
          <p:nvPr/>
        </p:nvSpPr>
        <p:spPr>
          <a:xfrm>
            <a:off x="1468305" y="445106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848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C458DD-449B-8380-4B6C-8DD2A35DDBE9}"/>
              </a:ext>
            </a:extLst>
          </p:cNvPr>
          <p:cNvSpPr txBox="1"/>
          <p:nvPr/>
        </p:nvSpPr>
        <p:spPr>
          <a:xfrm>
            <a:off x="3224682" y="445996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841</a:t>
            </a:r>
            <a:endParaRPr lang="en-US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43FFDC-A071-F70D-D980-EB603BCF17F2}"/>
              </a:ext>
            </a:extLst>
          </p:cNvPr>
          <p:cNvSpPr/>
          <p:nvPr/>
        </p:nvSpPr>
        <p:spPr>
          <a:xfrm>
            <a:off x="3700437" y="4922542"/>
            <a:ext cx="133998" cy="3892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A1ADDB-F900-6F44-069F-74E6C3DCB935}"/>
              </a:ext>
            </a:extLst>
          </p:cNvPr>
          <p:cNvSpPr txBox="1"/>
          <p:nvPr/>
        </p:nvSpPr>
        <p:spPr>
          <a:xfrm>
            <a:off x="2962823" y="5583790"/>
            <a:ext cx="160922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Ahaziah</a:t>
            </a:r>
            <a:endParaRPr lang="en-US" sz="1600" b="1" dirty="0"/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84281BEE-7938-0900-1099-279AADF9BD18}"/>
              </a:ext>
            </a:extLst>
          </p:cNvPr>
          <p:cNvCxnSpPr>
            <a:cxnSpLocks/>
            <a:stCxn id="27" idx="0"/>
            <a:endCxn id="26" idx="2"/>
          </p:cNvCxnSpPr>
          <p:nvPr/>
        </p:nvCxnSpPr>
        <p:spPr>
          <a:xfrm rot="16200000" flipV="1">
            <a:off x="3631459" y="5447811"/>
            <a:ext cx="271956" cy="1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D4F7DA-F4BA-49F7-913E-E9E75ABD2157}"/>
              </a:ext>
            </a:extLst>
          </p:cNvPr>
          <p:cNvSpPr/>
          <p:nvPr/>
        </p:nvSpPr>
        <p:spPr>
          <a:xfrm>
            <a:off x="3834436" y="4922541"/>
            <a:ext cx="3771713" cy="38569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Athaliah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E40FA84D-D071-35BE-0A5D-D1903EB274BB}"/>
              </a:ext>
            </a:extLst>
          </p:cNvPr>
          <p:cNvCxnSpPr/>
          <p:nvPr/>
        </p:nvCxnSpPr>
        <p:spPr>
          <a:xfrm rot="16200000" flipH="1">
            <a:off x="-276777" y="3255303"/>
            <a:ext cx="2707015" cy="871854"/>
          </a:xfrm>
          <a:prstGeom prst="bentConnector3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CB5A37F-E04B-5CFD-A9FE-AC6666EB6DC4}"/>
              </a:ext>
            </a:extLst>
          </p:cNvPr>
          <p:cNvSpPr txBox="1"/>
          <p:nvPr/>
        </p:nvSpPr>
        <p:spPr>
          <a:xfrm>
            <a:off x="640803" y="3153356"/>
            <a:ext cx="1215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Ahab’s Daughter marries </a:t>
            </a:r>
            <a:r>
              <a:rPr lang="en-US" sz="1600" dirty="0" err="1"/>
              <a:t>Jehoram</a:t>
            </a:r>
            <a:r>
              <a:rPr lang="en-US" sz="1600" dirty="0"/>
              <a:t>, </a:t>
            </a:r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71E3C971-AD62-A2F8-BADE-CB3409C8D2C0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512658" y="3539197"/>
            <a:ext cx="4207635" cy="1383344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12ED561-E916-D40B-63E6-3542B8FC8E36}"/>
              </a:ext>
            </a:extLst>
          </p:cNvPr>
          <p:cNvSpPr/>
          <p:nvPr/>
        </p:nvSpPr>
        <p:spPr>
          <a:xfrm>
            <a:off x="7606150" y="4918940"/>
            <a:ext cx="3767169" cy="368025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Joash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F5786C-B826-9CB2-C95F-F34D749487C0}"/>
              </a:ext>
            </a:extLst>
          </p:cNvPr>
          <p:cNvSpPr txBox="1"/>
          <p:nvPr/>
        </p:nvSpPr>
        <p:spPr>
          <a:xfrm>
            <a:off x="7201231" y="448833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835</a:t>
            </a:r>
            <a:endParaRPr lang="en-US" b="1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417518-16C4-6794-36FE-79E83A84BF3F}"/>
              </a:ext>
            </a:extLst>
          </p:cNvPr>
          <p:cNvSpPr/>
          <p:nvPr/>
        </p:nvSpPr>
        <p:spPr>
          <a:xfrm>
            <a:off x="7606149" y="4138935"/>
            <a:ext cx="3945048" cy="433460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Joel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DC2412A-8BDF-6625-76A8-F9E475D3A3ED}"/>
              </a:ext>
            </a:extLst>
          </p:cNvPr>
          <p:cNvSpPr/>
          <p:nvPr/>
        </p:nvSpPr>
        <p:spPr>
          <a:xfrm>
            <a:off x="1681843" y="4090307"/>
            <a:ext cx="2018592" cy="482232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Obadiah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0BCAC17-2A38-64DD-5182-B869693EF84D}"/>
              </a:ext>
            </a:extLst>
          </p:cNvPr>
          <p:cNvCxnSpPr/>
          <p:nvPr/>
        </p:nvCxnSpPr>
        <p:spPr>
          <a:xfrm>
            <a:off x="1497204" y="1861906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254B2C6-1A8F-2951-63AF-8084BD17A348}"/>
              </a:ext>
            </a:extLst>
          </p:cNvPr>
          <p:cNvCxnSpPr/>
          <p:nvPr/>
        </p:nvCxnSpPr>
        <p:spPr>
          <a:xfrm flipV="1">
            <a:off x="1497204" y="1770822"/>
            <a:ext cx="0" cy="1821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ECC46C2-ECA4-EEF3-D14D-CD101CA64CD8}"/>
              </a:ext>
            </a:extLst>
          </p:cNvPr>
          <p:cNvCxnSpPr/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7DE4FC6-98FE-065A-6382-3AF7B83B9DC4}"/>
              </a:ext>
            </a:extLst>
          </p:cNvPr>
          <p:cNvCxnSpPr/>
          <p:nvPr/>
        </p:nvCxnSpPr>
        <p:spPr>
          <a:xfrm flipV="1">
            <a:off x="1497204" y="537535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65CB276-8C23-32F4-BA27-F076D1AABE62}"/>
              </a:ext>
            </a:extLst>
          </p:cNvPr>
          <p:cNvCxnSpPr/>
          <p:nvPr/>
        </p:nvCxnSpPr>
        <p:spPr>
          <a:xfrm flipV="1">
            <a:off x="11381993" y="537535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5EF27E9-4BD7-A1AF-75DB-8BE79C9E05EA}"/>
              </a:ext>
            </a:extLst>
          </p:cNvPr>
          <p:cNvCxnSpPr>
            <a:cxnSpLocks/>
          </p:cNvCxnSpPr>
          <p:nvPr/>
        </p:nvCxnSpPr>
        <p:spPr>
          <a:xfrm flipV="1">
            <a:off x="6328997" y="5388366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86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4AD624-F564-A82B-E496-B3387207D5E0}"/>
              </a:ext>
            </a:extLst>
          </p:cNvPr>
          <p:cNvCxnSpPr>
            <a:cxnSpLocks/>
          </p:cNvCxnSpPr>
          <p:nvPr/>
        </p:nvCxnSpPr>
        <p:spPr>
          <a:xfrm>
            <a:off x="1497204" y="1861906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85562A-05F7-D123-65D0-D2AD9BDC5E32}"/>
              </a:ext>
            </a:extLst>
          </p:cNvPr>
          <p:cNvCxnSpPr>
            <a:cxnSpLocks/>
          </p:cNvCxnSpPr>
          <p:nvPr/>
        </p:nvCxnSpPr>
        <p:spPr>
          <a:xfrm flipV="1">
            <a:off x="1497204" y="1732718"/>
            <a:ext cx="4337" cy="22027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FCF09C-E122-25E9-0687-3024AE6D0400}"/>
              </a:ext>
            </a:extLst>
          </p:cNvPr>
          <p:cNvCxnSpPr/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4538A2-E3CB-70DA-C8DA-14BDE9F42667}"/>
              </a:ext>
            </a:extLst>
          </p:cNvPr>
          <p:cNvCxnSpPr>
            <a:cxnSpLocks/>
          </p:cNvCxnSpPr>
          <p:nvPr/>
        </p:nvCxnSpPr>
        <p:spPr>
          <a:xfrm flipV="1">
            <a:off x="6328997" y="1929639"/>
            <a:ext cx="0" cy="36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A4EE1E-F74E-2807-7D78-B797F322C0F8}"/>
              </a:ext>
            </a:extLst>
          </p:cNvPr>
          <p:cNvSpPr txBox="1"/>
          <p:nvPr/>
        </p:nvSpPr>
        <p:spPr>
          <a:xfrm>
            <a:off x="1214407" y="115908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825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EA78C-1C99-BC34-F362-C54A49662979}"/>
              </a:ext>
            </a:extLst>
          </p:cNvPr>
          <p:cNvSpPr txBox="1"/>
          <p:nvPr/>
        </p:nvSpPr>
        <p:spPr>
          <a:xfrm>
            <a:off x="10937559" y="117498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800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1F829-812D-CF50-BC3D-B06CE2D75DFA}"/>
              </a:ext>
            </a:extLst>
          </p:cNvPr>
          <p:cNvSpPr txBox="1"/>
          <p:nvPr/>
        </p:nvSpPr>
        <p:spPr>
          <a:xfrm>
            <a:off x="234892" y="2852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Kingdom of Israel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B052B0-F1DD-ABC7-146C-9400C6B1A165}"/>
              </a:ext>
            </a:extLst>
          </p:cNvPr>
          <p:cNvSpPr/>
          <p:nvPr/>
        </p:nvSpPr>
        <p:spPr>
          <a:xfrm>
            <a:off x="1497203" y="2800475"/>
            <a:ext cx="10359851" cy="374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Elisha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5BB5D3-6877-C0FD-C530-8A965FAE14A8}"/>
              </a:ext>
            </a:extLst>
          </p:cNvPr>
          <p:cNvSpPr/>
          <p:nvPr/>
        </p:nvSpPr>
        <p:spPr>
          <a:xfrm>
            <a:off x="1485786" y="2010721"/>
            <a:ext cx="5629909" cy="382086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Jehu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302866-8105-051B-3C54-8B7760D83202}"/>
              </a:ext>
            </a:extLst>
          </p:cNvPr>
          <p:cNvSpPr/>
          <p:nvPr/>
        </p:nvSpPr>
        <p:spPr>
          <a:xfrm>
            <a:off x="7115696" y="2022101"/>
            <a:ext cx="4397452" cy="3753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Jehoahaz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A578FF-BD3C-3566-43B1-13B44125D989}"/>
              </a:ext>
            </a:extLst>
          </p:cNvPr>
          <p:cNvSpPr txBox="1"/>
          <p:nvPr/>
        </p:nvSpPr>
        <p:spPr>
          <a:xfrm>
            <a:off x="6709539" y="2272339"/>
            <a:ext cx="812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814</a:t>
            </a:r>
            <a:endParaRPr lang="en-US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FF29AB-F49F-9EF4-931C-3A265B59D496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50D57C-CB06-C3D8-516F-F7E204DE81CE}"/>
              </a:ext>
            </a:extLst>
          </p:cNvPr>
          <p:cNvCxnSpPr>
            <a:cxnSpLocks/>
          </p:cNvCxnSpPr>
          <p:nvPr/>
        </p:nvCxnSpPr>
        <p:spPr>
          <a:xfrm flipV="1">
            <a:off x="1497204" y="5506868"/>
            <a:ext cx="0" cy="36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C07438-8D81-857C-5C90-C81F13A9AC84}"/>
              </a:ext>
            </a:extLst>
          </p:cNvPr>
          <p:cNvCxnSpPr>
            <a:cxnSpLocks/>
          </p:cNvCxnSpPr>
          <p:nvPr/>
        </p:nvCxnSpPr>
        <p:spPr>
          <a:xfrm flipV="1">
            <a:off x="11381993" y="5506868"/>
            <a:ext cx="0" cy="36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711CE4-067A-A4A4-F1E9-2ADF667D9F5A}"/>
              </a:ext>
            </a:extLst>
          </p:cNvPr>
          <p:cNvSpPr txBox="1"/>
          <p:nvPr/>
        </p:nvSpPr>
        <p:spPr>
          <a:xfrm>
            <a:off x="234892" y="58441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Kingdom of Judah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2ED561-E916-D40B-63E6-3542B8FC8E36}"/>
              </a:ext>
            </a:extLst>
          </p:cNvPr>
          <p:cNvSpPr/>
          <p:nvPr/>
        </p:nvSpPr>
        <p:spPr>
          <a:xfrm>
            <a:off x="1505229" y="4867373"/>
            <a:ext cx="10340408" cy="397931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Joash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417518-16C4-6794-36FE-79E83A84BF3F}"/>
              </a:ext>
            </a:extLst>
          </p:cNvPr>
          <p:cNvSpPr/>
          <p:nvPr/>
        </p:nvSpPr>
        <p:spPr>
          <a:xfrm>
            <a:off x="1485786" y="4138935"/>
            <a:ext cx="10371267" cy="433460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Joel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EAB853C-5672-D45E-A0E7-89E3A874DE22}"/>
              </a:ext>
            </a:extLst>
          </p:cNvPr>
          <p:cNvCxnSpPr/>
          <p:nvPr/>
        </p:nvCxnSpPr>
        <p:spPr>
          <a:xfrm>
            <a:off x="1505878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E0F7241-4BFB-FD87-B33F-C1EFFB627578}"/>
              </a:ext>
            </a:extLst>
          </p:cNvPr>
          <p:cNvCxnSpPr>
            <a:cxnSpLocks/>
          </p:cNvCxnSpPr>
          <p:nvPr/>
        </p:nvCxnSpPr>
        <p:spPr>
          <a:xfrm flipV="1">
            <a:off x="1505229" y="5311720"/>
            <a:ext cx="4337" cy="22027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90080F9-8139-4BFB-3562-CC60C68A7C94}"/>
              </a:ext>
            </a:extLst>
          </p:cNvPr>
          <p:cNvCxnSpPr/>
          <p:nvPr/>
        </p:nvCxnSpPr>
        <p:spPr>
          <a:xfrm flipV="1">
            <a:off x="11390018" y="534982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BB12AAE0-D49E-3C9B-005D-85358DC6A615}"/>
              </a:ext>
            </a:extLst>
          </p:cNvPr>
          <p:cNvSpPr txBox="1"/>
          <p:nvPr/>
        </p:nvSpPr>
        <p:spPr>
          <a:xfrm>
            <a:off x="1241680" y="541185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825</a:t>
            </a:r>
            <a:endParaRPr lang="en-US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B4BA93-27E0-5AB6-A1B6-311E5EAEBE01}"/>
              </a:ext>
            </a:extLst>
          </p:cNvPr>
          <p:cNvSpPr txBox="1"/>
          <p:nvPr/>
        </p:nvSpPr>
        <p:spPr>
          <a:xfrm>
            <a:off x="10964832" y="542774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03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4AD624-F564-A82B-E496-B3387207D5E0}"/>
              </a:ext>
            </a:extLst>
          </p:cNvPr>
          <p:cNvCxnSpPr/>
          <p:nvPr/>
        </p:nvCxnSpPr>
        <p:spPr>
          <a:xfrm>
            <a:off x="1497204" y="1861906"/>
            <a:ext cx="9876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85562A-05F7-D123-65D0-D2AD9BDC5E32}"/>
              </a:ext>
            </a:extLst>
          </p:cNvPr>
          <p:cNvCxnSpPr/>
          <p:nvPr/>
        </p:nvCxnSpPr>
        <p:spPr>
          <a:xfrm flipV="1">
            <a:off x="1497204" y="1770822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FCF09C-E122-25E9-0687-3024AE6D0400}"/>
              </a:ext>
            </a:extLst>
          </p:cNvPr>
          <p:cNvCxnSpPr/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4538A2-E3CB-70DA-C8DA-14BDE9F42667}"/>
              </a:ext>
            </a:extLst>
          </p:cNvPr>
          <p:cNvCxnSpPr>
            <a:cxnSpLocks/>
          </p:cNvCxnSpPr>
          <p:nvPr/>
        </p:nvCxnSpPr>
        <p:spPr>
          <a:xfrm flipV="1">
            <a:off x="6328997" y="1783834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A4EE1E-F74E-2807-7D78-B797F322C0F8}"/>
              </a:ext>
            </a:extLst>
          </p:cNvPr>
          <p:cNvSpPr txBox="1"/>
          <p:nvPr/>
        </p:nvSpPr>
        <p:spPr>
          <a:xfrm>
            <a:off x="1114207" y="131476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800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42B5E5-891C-A37F-E461-0038684A813A}"/>
              </a:ext>
            </a:extLst>
          </p:cNvPr>
          <p:cNvSpPr txBox="1"/>
          <p:nvPr/>
        </p:nvSpPr>
        <p:spPr>
          <a:xfrm>
            <a:off x="5970696" y="132181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775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EA78C-1C99-BC34-F362-C54A49662979}"/>
              </a:ext>
            </a:extLst>
          </p:cNvPr>
          <p:cNvSpPr txBox="1"/>
          <p:nvPr/>
        </p:nvSpPr>
        <p:spPr>
          <a:xfrm>
            <a:off x="11133052" y="116720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750</a:t>
            </a:r>
            <a:endParaRPr lang="en-US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1CCF60-2601-E630-9791-BD742BDB7FA2}"/>
              </a:ext>
            </a:extLst>
          </p:cNvPr>
          <p:cNvSpPr txBox="1"/>
          <p:nvPr/>
        </p:nvSpPr>
        <p:spPr>
          <a:xfrm>
            <a:off x="1377017" y="229638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798</a:t>
            </a:r>
            <a:endParaRPr lang="en-US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F7C4E6A-1849-05B1-0554-9C80F8A6F02C}"/>
              </a:ext>
            </a:extLst>
          </p:cNvPr>
          <p:cNvSpPr txBox="1"/>
          <p:nvPr/>
        </p:nvSpPr>
        <p:spPr>
          <a:xfrm>
            <a:off x="10888163" y="229476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753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1F829-812D-CF50-BC3D-B06CE2D75DFA}"/>
              </a:ext>
            </a:extLst>
          </p:cNvPr>
          <p:cNvSpPr txBox="1"/>
          <p:nvPr/>
        </p:nvSpPr>
        <p:spPr>
          <a:xfrm>
            <a:off x="234892" y="2852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Kingdom of Israel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9B952066-B6F4-7EC8-7A6D-D7BD637A759E}"/>
              </a:ext>
            </a:extLst>
          </p:cNvPr>
          <p:cNvSpPr/>
          <p:nvPr/>
        </p:nvSpPr>
        <p:spPr>
          <a:xfrm>
            <a:off x="1385948" y="2062914"/>
            <a:ext cx="261974" cy="3461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B052B0-F1DD-ABC7-146C-9400C6B1A165}"/>
              </a:ext>
            </a:extLst>
          </p:cNvPr>
          <p:cNvSpPr/>
          <p:nvPr/>
        </p:nvSpPr>
        <p:spPr>
          <a:xfrm>
            <a:off x="1045030" y="2855050"/>
            <a:ext cx="1053191" cy="321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Elisha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5BB5D3-6877-C0FD-C530-8A965FAE14A8}"/>
              </a:ext>
            </a:extLst>
          </p:cNvPr>
          <p:cNvSpPr/>
          <p:nvPr/>
        </p:nvSpPr>
        <p:spPr>
          <a:xfrm>
            <a:off x="1656854" y="2057727"/>
            <a:ext cx="3528095" cy="369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Jehoash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302866-8105-051B-3C54-8B7760D83202}"/>
              </a:ext>
            </a:extLst>
          </p:cNvPr>
          <p:cNvSpPr/>
          <p:nvPr/>
        </p:nvSpPr>
        <p:spPr>
          <a:xfrm>
            <a:off x="5193882" y="2059785"/>
            <a:ext cx="5953210" cy="36509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Jereboam</a:t>
            </a:r>
            <a:r>
              <a:rPr lang="en-US" sz="3200" dirty="0">
                <a:solidFill>
                  <a:schemeClr val="tx1"/>
                </a:solidFill>
              </a:rPr>
              <a:t> II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A578FF-BD3C-3566-43B1-13B44125D989}"/>
              </a:ext>
            </a:extLst>
          </p:cNvPr>
          <p:cNvSpPr txBox="1"/>
          <p:nvPr/>
        </p:nvSpPr>
        <p:spPr>
          <a:xfrm>
            <a:off x="4795034" y="2290528"/>
            <a:ext cx="940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782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2863B0-8C42-5FDD-0FE3-2515E584BE63}"/>
              </a:ext>
            </a:extLst>
          </p:cNvPr>
          <p:cNvSpPr/>
          <p:nvPr/>
        </p:nvSpPr>
        <p:spPr>
          <a:xfrm>
            <a:off x="11133052" y="2055169"/>
            <a:ext cx="88859" cy="3697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DCE030-BACF-558F-2F53-4B1CC26C823C}"/>
              </a:ext>
            </a:extLst>
          </p:cNvPr>
          <p:cNvSpPr txBox="1"/>
          <p:nvPr/>
        </p:nvSpPr>
        <p:spPr>
          <a:xfrm>
            <a:off x="8923565" y="1396938"/>
            <a:ext cx="1835248" cy="5847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Zechariah</a:t>
            </a:r>
            <a:endParaRPr lang="en-US" sz="1600" b="1" dirty="0"/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0FF13C0E-8FE3-B5BB-7451-2281B1DF31E6}"/>
              </a:ext>
            </a:extLst>
          </p:cNvPr>
          <p:cNvCxnSpPr>
            <a:cxnSpLocks/>
            <a:stCxn id="13" idx="3"/>
            <a:endCxn id="11" idx="0"/>
          </p:cNvCxnSpPr>
          <p:nvPr/>
        </p:nvCxnSpPr>
        <p:spPr>
          <a:xfrm>
            <a:off x="10758813" y="1689326"/>
            <a:ext cx="418669" cy="365843"/>
          </a:xfrm>
          <a:prstGeom prst="curvedConnector2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8B14673-D5CB-B51E-A15C-0197C06E0511}"/>
              </a:ext>
            </a:extLst>
          </p:cNvPr>
          <p:cNvSpPr/>
          <p:nvPr/>
        </p:nvSpPr>
        <p:spPr>
          <a:xfrm>
            <a:off x="11242731" y="2077013"/>
            <a:ext cx="74819" cy="32498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3057FBD-D003-F2CB-90E6-CA4CFB1CF582}"/>
              </a:ext>
            </a:extLst>
          </p:cNvPr>
          <p:cNvCxnSpPr>
            <a:cxnSpLocks/>
            <a:stCxn id="26" idx="3"/>
            <a:endCxn id="18" idx="0"/>
          </p:cNvCxnSpPr>
          <p:nvPr/>
        </p:nvCxnSpPr>
        <p:spPr>
          <a:xfrm>
            <a:off x="10888163" y="1034841"/>
            <a:ext cx="391978" cy="1042172"/>
          </a:xfrm>
          <a:prstGeom prst="curvedConnector2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744E5A8-1A75-8266-F0F5-8E1FE1B77BC4}"/>
              </a:ext>
            </a:extLst>
          </p:cNvPr>
          <p:cNvSpPr txBox="1"/>
          <p:nvPr/>
        </p:nvSpPr>
        <p:spPr>
          <a:xfrm>
            <a:off x="8949326" y="742453"/>
            <a:ext cx="1938837" cy="5847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Shallum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2E67066-6EB3-E2EE-D124-AA9048E7E784}"/>
              </a:ext>
            </a:extLst>
          </p:cNvPr>
          <p:cNvSpPr/>
          <p:nvPr/>
        </p:nvSpPr>
        <p:spPr>
          <a:xfrm>
            <a:off x="11317550" y="2083464"/>
            <a:ext cx="160502" cy="3435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BB8443-20E3-A5D3-6368-EA415D6D4BB6}"/>
              </a:ext>
            </a:extLst>
          </p:cNvPr>
          <p:cNvSpPr/>
          <p:nvPr/>
        </p:nvSpPr>
        <p:spPr>
          <a:xfrm>
            <a:off x="9835187" y="2874788"/>
            <a:ext cx="1642865" cy="355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Amos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7D03AB5-B9CE-ABD9-4AAE-4470673A7AE8}"/>
              </a:ext>
            </a:extLst>
          </p:cNvPr>
          <p:cNvSpPr/>
          <p:nvPr/>
        </p:nvSpPr>
        <p:spPr>
          <a:xfrm>
            <a:off x="10099221" y="3253524"/>
            <a:ext cx="1234657" cy="349849"/>
          </a:xfrm>
          <a:prstGeom prst="rect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Jonah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2A70F7-454E-73EF-9D65-15FC2E8C4AD0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10C415-D076-6F23-D440-5ADDECE8AAC4}"/>
              </a:ext>
            </a:extLst>
          </p:cNvPr>
          <p:cNvCxnSpPr/>
          <p:nvPr/>
        </p:nvCxnSpPr>
        <p:spPr>
          <a:xfrm flipV="1">
            <a:off x="1497204" y="5361063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FE6AE90-DCA8-7D61-33E7-CAACF44EDFF8}"/>
              </a:ext>
            </a:extLst>
          </p:cNvPr>
          <p:cNvCxnSpPr/>
          <p:nvPr/>
        </p:nvCxnSpPr>
        <p:spPr>
          <a:xfrm flipV="1">
            <a:off x="11381993" y="5361063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E1AB687-7F97-618D-9209-1949597B2CFC}"/>
              </a:ext>
            </a:extLst>
          </p:cNvPr>
          <p:cNvCxnSpPr>
            <a:cxnSpLocks/>
          </p:cNvCxnSpPr>
          <p:nvPr/>
        </p:nvCxnSpPr>
        <p:spPr>
          <a:xfrm flipV="1">
            <a:off x="6328997" y="5374075"/>
            <a:ext cx="0" cy="18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835AF29-1B3B-A4C3-10DF-48E5F4C3D86B}"/>
              </a:ext>
            </a:extLst>
          </p:cNvPr>
          <p:cNvSpPr txBox="1"/>
          <p:nvPr/>
        </p:nvSpPr>
        <p:spPr>
          <a:xfrm>
            <a:off x="1098718" y="542059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800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A10565-7B7B-D7E1-ACEB-F1C9756BAE61}"/>
              </a:ext>
            </a:extLst>
          </p:cNvPr>
          <p:cNvSpPr txBox="1"/>
          <p:nvPr/>
        </p:nvSpPr>
        <p:spPr>
          <a:xfrm>
            <a:off x="5955003" y="542059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775</a:t>
            </a:r>
            <a:endParaRPr 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11FF0E-C289-EAFF-4EB1-30A86EEE7069}"/>
              </a:ext>
            </a:extLst>
          </p:cNvPr>
          <p:cNvSpPr txBox="1"/>
          <p:nvPr/>
        </p:nvSpPr>
        <p:spPr>
          <a:xfrm>
            <a:off x="11040145" y="540427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750</a:t>
            </a:r>
            <a:endParaRPr lang="en-US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AA4D75-33ED-E57C-5A71-25C921A2CF3F}"/>
              </a:ext>
            </a:extLst>
          </p:cNvPr>
          <p:cNvSpPr txBox="1"/>
          <p:nvPr/>
        </p:nvSpPr>
        <p:spPr>
          <a:xfrm>
            <a:off x="234892" y="58441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Kingdom of Judah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80E0C07-119F-512F-9132-17DC73438752}"/>
              </a:ext>
            </a:extLst>
          </p:cNvPr>
          <p:cNvSpPr/>
          <p:nvPr/>
        </p:nvSpPr>
        <p:spPr>
          <a:xfrm>
            <a:off x="387503" y="4895973"/>
            <a:ext cx="1525238" cy="369331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Joash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CA1400-3E31-7473-BE28-D349B7330BD2}"/>
              </a:ext>
            </a:extLst>
          </p:cNvPr>
          <p:cNvSpPr txBox="1"/>
          <p:nvPr/>
        </p:nvSpPr>
        <p:spPr>
          <a:xfrm>
            <a:off x="1555075" y="440084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796</a:t>
            </a:r>
            <a:endParaRPr lang="en-US" b="1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303E307-EC58-ED8D-BF97-8F9685A264DA}"/>
              </a:ext>
            </a:extLst>
          </p:cNvPr>
          <p:cNvSpPr/>
          <p:nvPr/>
        </p:nvSpPr>
        <p:spPr>
          <a:xfrm>
            <a:off x="1912740" y="4895973"/>
            <a:ext cx="7412129" cy="369332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Amaziah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3CA0333-CCD2-ADFC-FEEA-728FF2F3E148}"/>
              </a:ext>
            </a:extLst>
          </p:cNvPr>
          <p:cNvSpPr txBox="1"/>
          <p:nvPr/>
        </p:nvSpPr>
        <p:spPr>
          <a:xfrm>
            <a:off x="8950876" y="442532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767</a:t>
            </a:r>
            <a:endParaRPr lang="en-US" b="1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D9C4ABC-8A00-F666-5F5D-874D88A7D34E}"/>
              </a:ext>
            </a:extLst>
          </p:cNvPr>
          <p:cNvSpPr/>
          <p:nvPr/>
        </p:nvSpPr>
        <p:spPr>
          <a:xfrm>
            <a:off x="9310996" y="4900207"/>
            <a:ext cx="2677922" cy="365098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Uzziah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46DEA7-12D3-D58B-59D6-C6E3188924ED}"/>
              </a:ext>
            </a:extLst>
          </p:cNvPr>
          <p:cNvSpPr txBox="1"/>
          <p:nvPr/>
        </p:nvSpPr>
        <p:spPr>
          <a:xfrm>
            <a:off x="9801918" y="5889004"/>
            <a:ext cx="2183675" cy="40011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Also called Azariah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306EBEB-E02C-6AEC-566D-BDEC12A36011}"/>
              </a:ext>
            </a:extLst>
          </p:cNvPr>
          <p:cNvCxnSpPr>
            <a:cxnSpLocks/>
            <a:stCxn id="58" idx="0"/>
            <a:endCxn id="52" idx="2"/>
          </p:cNvCxnSpPr>
          <p:nvPr/>
        </p:nvCxnSpPr>
        <p:spPr>
          <a:xfrm flipH="1" flipV="1">
            <a:off x="10649957" y="5265305"/>
            <a:ext cx="243799" cy="62369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81A3638-A381-2C3C-A620-A7EDAE4D49FF}"/>
              </a:ext>
            </a:extLst>
          </p:cNvPr>
          <p:cNvCxnSpPr/>
          <p:nvPr/>
        </p:nvCxnSpPr>
        <p:spPr>
          <a:xfrm>
            <a:off x="1497204" y="1861906"/>
            <a:ext cx="987611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2F977F7-3F85-1B7C-C966-17F18926A854}"/>
              </a:ext>
            </a:extLst>
          </p:cNvPr>
          <p:cNvCxnSpPr/>
          <p:nvPr/>
        </p:nvCxnSpPr>
        <p:spPr>
          <a:xfrm flipV="1">
            <a:off x="1497204" y="1770822"/>
            <a:ext cx="0" cy="1821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9254879-6BA9-707F-B8D4-066EC0A586F0}"/>
              </a:ext>
            </a:extLst>
          </p:cNvPr>
          <p:cNvCxnSpPr/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F98D501-5710-69AD-7F31-0309D0530B96}"/>
              </a:ext>
            </a:extLst>
          </p:cNvPr>
          <p:cNvCxnSpPr/>
          <p:nvPr/>
        </p:nvCxnSpPr>
        <p:spPr>
          <a:xfrm flipV="1">
            <a:off x="1497204" y="537535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930D1A8-5677-BA58-9156-E582804BDE7B}"/>
              </a:ext>
            </a:extLst>
          </p:cNvPr>
          <p:cNvCxnSpPr/>
          <p:nvPr/>
        </p:nvCxnSpPr>
        <p:spPr>
          <a:xfrm flipV="1">
            <a:off x="11381993" y="537535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07A018-01FF-8326-0134-CD9ADCDB41B3}"/>
              </a:ext>
            </a:extLst>
          </p:cNvPr>
          <p:cNvCxnSpPr>
            <a:cxnSpLocks/>
          </p:cNvCxnSpPr>
          <p:nvPr/>
        </p:nvCxnSpPr>
        <p:spPr>
          <a:xfrm flipV="1">
            <a:off x="6328997" y="5388366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23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4AD624-F564-A82B-E496-B3387207D5E0}"/>
              </a:ext>
            </a:extLst>
          </p:cNvPr>
          <p:cNvCxnSpPr>
            <a:cxnSpLocks/>
          </p:cNvCxnSpPr>
          <p:nvPr/>
        </p:nvCxnSpPr>
        <p:spPr>
          <a:xfrm>
            <a:off x="925700" y="1861906"/>
            <a:ext cx="1044761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685562A-05F7-D123-65D0-D2AD9BDC5E32}"/>
              </a:ext>
            </a:extLst>
          </p:cNvPr>
          <p:cNvCxnSpPr/>
          <p:nvPr/>
        </p:nvCxnSpPr>
        <p:spPr>
          <a:xfrm flipV="1">
            <a:off x="925700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FCF09C-E122-25E9-0687-3024AE6D0400}"/>
              </a:ext>
            </a:extLst>
          </p:cNvPr>
          <p:cNvCxnSpPr/>
          <p:nvPr/>
        </p:nvCxnSpPr>
        <p:spPr>
          <a:xfrm flipV="1">
            <a:off x="11381993" y="1770822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4538A2-E3CB-70DA-C8DA-14BDE9F42667}"/>
              </a:ext>
            </a:extLst>
          </p:cNvPr>
          <p:cNvCxnSpPr>
            <a:cxnSpLocks/>
          </p:cNvCxnSpPr>
          <p:nvPr/>
        </p:nvCxnSpPr>
        <p:spPr>
          <a:xfrm flipV="1">
            <a:off x="6426965" y="1783834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2A4EE1E-F74E-2807-7D78-B797F322C0F8}"/>
              </a:ext>
            </a:extLst>
          </p:cNvPr>
          <p:cNvSpPr txBox="1"/>
          <p:nvPr/>
        </p:nvSpPr>
        <p:spPr>
          <a:xfrm>
            <a:off x="585006" y="1238095"/>
            <a:ext cx="832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750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42B5E5-891C-A37F-E461-0038684A813A}"/>
              </a:ext>
            </a:extLst>
          </p:cNvPr>
          <p:cNvSpPr txBox="1"/>
          <p:nvPr/>
        </p:nvSpPr>
        <p:spPr>
          <a:xfrm>
            <a:off x="5775381" y="116075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725</a:t>
            </a:r>
            <a:endParaRPr lang="en-US" sz="16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EA78C-1C99-BC34-F362-C54A49662979}"/>
              </a:ext>
            </a:extLst>
          </p:cNvPr>
          <p:cNvSpPr txBox="1"/>
          <p:nvPr/>
        </p:nvSpPr>
        <p:spPr>
          <a:xfrm>
            <a:off x="11015546" y="125873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700</a:t>
            </a:r>
            <a:endParaRPr lang="en-US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1CCF60-2601-E630-9791-BD742BDB7FA2}"/>
              </a:ext>
            </a:extLst>
          </p:cNvPr>
          <p:cNvSpPr txBox="1"/>
          <p:nvPr/>
        </p:nvSpPr>
        <p:spPr>
          <a:xfrm>
            <a:off x="1866878" y="2296381"/>
            <a:ext cx="77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742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1F829-812D-CF50-BC3D-B06CE2D75DFA}"/>
              </a:ext>
            </a:extLst>
          </p:cNvPr>
          <p:cNvSpPr txBox="1"/>
          <p:nvPr/>
        </p:nvSpPr>
        <p:spPr>
          <a:xfrm>
            <a:off x="234892" y="285225"/>
            <a:ext cx="6094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Israel Timeline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DAF52E5-8CF4-3A17-07F7-8F1D7565F7AB}"/>
              </a:ext>
            </a:extLst>
          </p:cNvPr>
          <p:cNvGrpSpPr/>
          <p:nvPr/>
        </p:nvGrpSpPr>
        <p:grpSpPr>
          <a:xfrm>
            <a:off x="484211" y="6388109"/>
            <a:ext cx="1793931" cy="369332"/>
            <a:chOff x="484211" y="6388109"/>
            <a:chExt cx="1793931" cy="3693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E2F53D-4DA4-B8EF-CB84-332BC5D4F9EA}"/>
                </a:ext>
              </a:extLst>
            </p:cNvPr>
            <p:cNvSpPr/>
            <p:nvPr/>
          </p:nvSpPr>
          <p:spPr>
            <a:xfrm>
              <a:off x="484211" y="6452701"/>
              <a:ext cx="106910" cy="2401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8529AEE-4DC7-4C6D-2EA4-0FD4F6CB3E20}"/>
                </a:ext>
              </a:extLst>
            </p:cNvPr>
            <p:cNvSpPr txBox="1"/>
            <p:nvPr/>
          </p:nvSpPr>
          <p:spPr>
            <a:xfrm>
              <a:off x="537666" y="6388109"/>
              <a:ext cx="174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Prophet to Israel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AD5544-655C-E7B6-179A-ECC2A76EB061}"/>
              </a:ext>
            </a:extLst>
          </p:cNvPr>
          <p:cNvGrpSpPr/>
          <p:nvPr/>
        </p:nvGrpSpPr>
        <p:grpSpPr>
          <a:xfrm>
            <a:off x="5957298" y="6351340"/>
            <a:ext cx="1417308" cy="395759"/>
            <a:chOff x="6823332" y="6364598"/>
            <a:chExt cx="1417308" cy="3957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4D3AF7C-E11D-D110-6E17-4490527B5482}"/>
                </a:ext>
              </a:extLst>
            </p:cNvPr>
            <p:cNvSpPr/>
            <p:nvPr/>
          </p:nvSpPr>
          <p:spPr>
            <a:xfrm>
              <a:off x="6823332" y="6432213"/>
              <a:ext cx="106909" cy="240235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83AFFEC-69E6-524C-2246-A49963652929}"/>
                </a:ext>
              </a:extLst>
            </p:cNvPr>
            <p:cNvSpPr/>
            <p:nvPr/>
          </p:nvSpPr>
          <p:spPr>
            <a:xfrm>
              <a:off x="7156365" y="6429146"/>
              <a:ext cx="106909" cy="24023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A5B889-E994-F4AD-D574-2E878D6BEB66}"/>
                </a:ext>
              </a:extLst>
            </p:cNvPr>
            <p:cNvSpPr txBox="1"/>
            <p:nvPr/>
          </p:nvSpPr>
          <p:spPr>
            <a:xfrm>
              <a:off x="6855005" y="6364598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F76297-5BC9-CAD8-B090-D6FB76355EA5}"/>
                </a:ext>
              </a:extLst>
            </p:cNvPr>
            <p:cNvSpPr txBox="1"/>
            <p:nvPr/>
          </p:nvSpPr>
          <p:spPr>
            <a:xfrm>
              <a:off x="7241649" y="6391025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Bad King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AB97BD-78F3-F2E5-E685-D7B6579BD906}"/>
              </a:ext>
            </a:extLst>
          </p:cNvPr>
          <p:cNvGrpSpPr/>
          <p:nvPr/>
        </p:nvGrpSpPr>
        <p:grpSpPr>
          <a:xfrm>
            <a:off x="8661651" y="6388109"/>
            <a:ext cx="3327269" cy="369332"/>
            <a:chOff x="482097" y="5491693"/>
            <a:chExt cx="3327269" cy="36933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0C9450-8803-8E49-5316-9988C10F7D2E}"/>
                </a:ext>
              </a:extLst>
            </p:cNvPr>
            <p:cNvSpPr/>
            <p:nvPr/>
          </p:nvSpPr>
          <p:spPr>
            <a:xfrm>
              <a:off x="482097" y="5557157"/>
              <a:ext cx="386644" cy="240235"/>
            </a:xfrm>
            <a:prstGeom prst="rect">
              <a:avLst/>
            </a:prstGeom>
            <a:gradFill>
              <a:gsLst>
                <a:gs pos="0">
                  <a:srgbClr val="00B050"/>
                </a:gs>
                <a:gs pos="100000">
                  <a:srgbClr val="C00000"/>
                </a:gs>
              </a:gsLst>
              <a:lin ang="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DBB811-CBC6-02B0-7BCB-73A0456226AB}"/>
                </a:ext>
              </a:extLst>
            </p:cNvPr>
            <p:cNvSpPr txBox="1"/>
            <p:nvPr/>
          </p:nvSpPr>
          <p:spPr>
            <a:xfrm>
              <a:off x="807197" y="5491693"/>
              <a:ext cx="3002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King starts good and ends bad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CDD33FA-9341-5F58-DDF8-E08FFA4AB4E9}"/>
              </a:ext>
            </a:extLst>
          </p:cNvPr>
          <p:cNvSpPr/>
          <p:nvPr/>
        </p:nvSpPr>
        <p:spPr>
          <a:xfrm>
            <a:off x="2278142" y="6452701"/>
            <a:ext cx="106910" cy="240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0DF9D-3D16-4CA9-46AA-6A2DFF3FFDE1}"/>
              </a:ext>
            </a:extLst>
          </p:cNvPr>
          <p:cNvSpPr txBox="1"/>
          <p:nvPr/>
        </p:nvSpPr>
        <p:spPr>
          <a:xfrm>
            <a:off x="2331597" y="6388109"/>
            <a:ext cx="168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Both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7A5AB7B-1B27-92D8-B4AD-D70378C4DA9D}"/>
              </a:ext>
            </a:extLst>
          </p:cNvPr>
          <p:cNvSpPr/>
          <p:nvPr/>
        </p:nvSpPr>
        <p:spPr>
          <a:xfrm>
            <a:off x="4064182" y="6429146"/>
            <a:ext cx="106910" cy="240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849CBB-F55F-D242-8804-AD2CA228A668}"/>
              </a:ext>
            </a:extLst>
          </p:cNvPr>
          <p:cNvSpPr txBox="1"/>
          <p:nvPr/>
        </p:nvSpPr>
        <p:spPr>
          <a:xfrm>
            <a:off x="4117637" y="6364554"/>
            <a:ext cx="178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Prophet to Other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4AAA8D-1F46-0A6F-F42E-CA35E9A6FD98}"/>
              </a:ext>
            </a:extLst>
          </p:cNvPr>
          <p:cNvGrpSpPr/>
          <p:nvPr/>
        </p:nvGrpSpPr>
        <p:grpSpPr>
          <a:xfrm>
            <a:off x="7371120" y="6378365"/>
            <a:ext cx="1207732" cy="369332"/>
            <a:chOff x="7934558" y="5617021"/>
            <a:chExt cx="1207732" cy="36933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1B8CE74-0E03-B046-7A02-95C92BE67F74}"/>
                </a:ext>
              </a:extLst>
            </p:cNvPr>
            <p:cNvSpPr/>
            <p:nvPr/>
          </p:nvSpPr>
          <p:spPr>
            <a:xfrm>
              <a:off x="7934558" y="5681613"/>
              <a:ext cx="113114" cy="24014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4DBC5E7-627F-A339-B494-BF9006C00320}"/>
                </a:ext>
              </a:extLst>
            </p:cNvPr>
            <p:cNvSpPr txBox="1"/>
            <p:nvPr/>
          </p:nvSpPr>
          <p:spPr>
            <a:xfrm>
              <a:off x="7989410" y="5617021"/>
              <a:ext cx="1152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Good King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B052B0-F1DD-ABC7-146C-9400C6B1A165}"/>
              </a:ext>
            </a:extLst>
          </p:cNvPr>
          <p:cNvSpPr/>
          <p:nvPr/>
        </p:nvSpPr>
        <p:spPr>
          <a:xfrm>
            <a:off x="695467" y="2743229"/>
            <a:ext cx="1216864" cy="237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Elisha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5BB5D3-6877-C0FD-C530-8A965FAE14A8}"/>
              </a:ext>
            </a:extLst>
          </p:cNvPr>
          <p:cNvSpPr/>
          <p:nvPr/>
        </p:nvSpPr>
        <p:spPr>
          <a:xfrm>
            <a:off x="13853" y="2077859"/>
            <a:ext cx="2251289" cy="3234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Menahem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302866-8105-051B-3C54-8B7760D83202}"/>
              </a:ext>
            </a:extLst>
          </p:cNvPr>
          <p:cNvSpPr/>
          <p:nvPr/>
        </p:nvSpPr>
        <p:spPr>
          <a:xfrm>
            <a:off x="2299356" y="2077013"/>
            <a:ext cx="2302675" cy="3117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</a:rPr>
              <a:t>Pekah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A578FF-BD3C-3566-43B1-13B44125D989}"/>
              </a:ext>
            </a:extLst>
          </p:cNvPr>
          <p:cNvSpPr txBox="1"/>
          <p:nvPr/>
        </p:nvSpPr>
        <p:spPr>
          <a:xfrm>
            <a:off x="4205164" y="2280454"/>
            <a:ext cx="77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732</a:t>
            </a:r>
            <a:endParaRPr lang="en-US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2E67066-6EB3-E2EE-D124-AA9048E7E784}"/>
              </a:ext>
            </a:extLst>
          </p:cNvPr>
          <p:cNvSpPr/>
          <p:nvPr/>
        </p:nvSpPr>
        <p:spPr>
          <a:xfrm>
            <a:off x="4584858" y="2083464"/>
            <a:ext cx="1923513" cy="3117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Hoshea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7EBDEB-9ECA-2839-EE67-DFCE1595336B}"/>
              </a:ext>
            </a:extLst>
          </p:cNvPr>
          <p:cNvSpPr/>
          <p:nvPr/>
        </p:nvSpPr>
        <p:spPr>
          <a:xfrm>
            <a:off x="2276496" y="2077013"/>
            <a:ext cx="45719" cy="3461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0C9FDB-D70A-2797-FC2D-5B5F6D93ABBA}"/>
              </a:ext>
            </a:extLst>
          </p:cNvPr>
          <p:cNvSpPr txBox="1"/>
          <p:nvPr/>
        </p:nvSpPr>
        <p:spPr>
          <a:xfrm>
            <a:off x="365342" y="831444"/>
            <a:ext cx="154830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err="1"/>
              <a:t>Pekahiah</a:t>
            </a:r>
            <a:endParaRPr lang="en-US" sz="1600" b="1" dirty="0"/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7A4CCCB4-2529-A84E-69B4-7B76EC173D5F}"/>
              </a:ext>
            </a:extLst>
          </p:cNvPr>
          <p:cNvCxnSpPr>
            <a:cxnSpLocks/>
            <a:stCxn id="16" idx="3"/>
            <a:endCxn id="9" idx="0"/>
          </p:cNvCxnSpPr>
          <p:nvPr/>
        </p:nvCxnSpPr>
        <p:spPr>
          <a:xfrm>
            <a:off x="1913651" y="1093054"/>
            <a:ext cx="385705" cy="983959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24D0B83-0B38-F0FC-A215-6803E9FCE25D}"/>
              </a:ext>
            </a:extLst>
          </p:cNvPr>
          <p:cNvCxnSpPr>
            <a:cxnSpLocks/>
          </p:cNvCxnSpPr>
          <p:nvPr/>
        </p:nvCxnSpPr>
        <p:spPr>
          <a:xfrm flipH="1">
            <a:off x="6550662" y="807012"/>
            <a:ext cx="6633" cy="15566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25DB7AE-71E2-ACAC-324B-7F76A15A6757}"/>
              </a:ext>
            </a:extLst>
          </p:cNvPr>
          <p:cNvSpPr txBox="1"/>
          <p:nvPr/>
        </p:nvSpPr>
        <p:spPr>
          <a:xfrm>
            <a:off x="6122980" y="2363651"/>
            <a:ext cx="77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722</a:t>
            </a:r>
            <a:endParaRPr lang="en-US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040424-C707-31F2-A402-66E4227B7AE0}"/>
              </a:ext>
            </a:extLst>
          </p:cNvPr>
          <p:cNvSpPr txBox="1"/>
          <p:nvPr/>
        </p:nvSpPr>
        <p:spPr>
          <a:xfrm>
            <a:off x="6496977" y="695898"/>
            <a:ext cx="2313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Assyria conquers Israel</a:t>
            </a:r>
          </a:p>
          <a:p>
            <a:pPr algn="ctr"/>
            <a:r>
              <a:rPr lang="en-US" dirty="0"/>
              <a:t>(the 10 lost tribes)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4F668CF-416D-7D23-7A5C-8339C4A7CA19}"/>
              </a:ext>
            </a:extLst>
          </p:cNvPr>
          <p:cNvSpPr/>
          <p:nvPr/>
        </p:nvSpPr>
        <p:spPr>
          <a:xfrm>
            <a:off x="2390829" y="2726898"/>
            <a:ext cx="1393865" cy="237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Hosea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1E6A545-9D23-0830-7506-056B37578F29}"/>
              </a:ext>
            </a:extLst>
          </p:cNvPr>
          <p:cNvSpPr/>
          <p:nvPr/>
        </p:nvSpPr>
        <p:spPr>
          <a:xfrm>
            <a:off x="1497204" y="3476202"/>
            <a:ext cx="10550770" cy="4008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Micah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09C82C8-0F95-BD67-CD65-EFC88AB4B642}"/>
              </a:ext>
            </a:extLst>
          </p:cNvPr>
          <p:cNvSpPr/>
          <p:nvPr/>
        </p:nvSpPr>
        <p:spPr>
          <a:xfrm>
            <a:off x="2795655" y="3007784"/>
            <a:ext cx="9252313" cy="41006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Isaiah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57FC1-0F36-2DE6-4989-AD3CC8371CC1}"/>
              </a:ext>
            </a:extLst>
          </p:cNvPr>
          <p:cNvCxnSpPr/>
          <p:nvPr/>
        </p:nvCxnSpPr>
        <p:spPr>
          <a:xfrm>
            <a:off x="1497204" y="5452147"/>
            <a:ext cx="98761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B1215B-C0E6-D129-F3CF-1C84A3FA6234}"/>
              </a:ext>
            </a:extLst>
          </p:cNvPr>
          <p:cNvCxnSpPr/>
          <p:nvPr/>
        </p:nvCxnSpPr>
        <p:spPr>
          <a:xfrm flipV="1">
            <a:off x="1497204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C8EFE2-E460-2107-1770-0B732D1D64DF}"/>
              </a:ext>
            </a:extLst>
          </p:cNvPr>
          <p:cNvCxnSpPr/>
          <p:nvPr/>
        </p:nvCxnSpPr>
        <p:spPr>
          <a:xfrm flipV="1">
            <a:off x="11381993" y="5361063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34D0E6-A5B4-9029-1370-F821D59898DB}"/>
              </a:ext>
            </a:extLst>
          </p:cNvPr>
          <p:cNvCxnSpPr>
            <a:cxnSpLocks/>
          </p:cNvCxnSpPr>
          <p:nvPr/>
        </p:nvCxnSpPr>
        <p:spPr>
          <a:xfrm flipV="1">
            <a:off x="6328997" y="5374075"/>
            <a:ext cx="0" cy="1821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90C9F4-57C6-9C72-7F17-3C702B80A5C0}"/>
              </a:ext>
            </a:extLst>
          </p:cNvPr>
          <p:cNvSpPr txBox="1"/>
          <p:nvPr/>
        </p:nvSpPr>
        <p:spPr>
          <a:xfrm>
            <a:off x="1229342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750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B93BAF-1065-E65F-F063-13C853C203D6}"/>
              </a:ext>
            </a:extLst>
          </p:cNvPr>
          <p:cNvSpPr txBox="1"/>
          <p:nvPr/>
        </p:nvSpPr>
        <p:spPr>
          <a:xfrm>
            <a:off x="6061135" y="54859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725</a:t>
            </a:r>
            <a:endParaRPr 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F2F41E-65F9-7C0B-E9F4-702AAB8EADB9}"/>
              </a:ext>
            </a:extLst>
          </p:cNvPr>
          <p:cNvSpPr txBox="1"/>
          <p:nvPr/>
        </p:nvSpPr>
        <p:spPr>
          <a:xfrm>
            <a:off x="11105457" y="548591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700</a:t>
            </a:r>
            <a:endParaRPr lang="en-US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5F4718-B5D0-6BA9-89CD-A8C36E8EE461}"/>
              </a:ext>
            </a:extLst>
          </p:cNvPr>
          <p:cNvSpPr/>
          <p:nvPr/>
        </p:nvSpPr>
        <p:spPr>
          <a:xfrm>
            <a:off x="337785" y="4893657"/>
            <a:ext cx="2677922" cy="418863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Uzziah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8211F5-8168-54D7-DDDA-948C3E18BDB8}"/>
              </a:ext>
            </a:extLst>
          </p:cNvPr>
          <p:cNvSpPr txBox="1"/>
          <p:nvPr/>
        </p:nvSpPr>
        <p:spPr>
          <a:xfrm>
            <a:off x="2633798" y="4433724"/>
            <a:ext cx="816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740</a:t>
            </a:r>
            <a:endParaRPr lang="en-US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F04C0B-6FBF-F582-B7BE-D3F2834463C8}"/>
              </a:ext>
            </a:extLst>
          </p:cNvPr>
          <p:cNvSpPr/>
          <p:nvPr/>
        </p:nvSpPr>
        <p:spPr>
          <a:xfrm>
            <a:off x="3015707" y="4895972"/>
            <a:ext cx="2090953" cy="4087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Jotham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6277E5-8546-D9BC-2356-7E66514CF4E1}"/>
              </a:ext>
            </a:extLst>
          </p:cNvPr>
          <p:cNvSpPr txBox="1"/>
          <p:nvPr/>
        </p:nvSpPr>
        <p:spPr>
          <a:xfrm>
            <a:off x="4745640" y="4419582"/>
            <a:ext cx="81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732</a:t>
            </a:r>
            <a:endParaRPr lang="en-US" b="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C628143-448F-E8ED-A6A2-6AF16A7C6A93}"/>
              </a:ext>
            </a:extLst>
          </p:cNvPr>
          <p:cNvSpPr/>
          <p:nvPr/>
        </p:nvSpPr>
        <p:spPr>
          <a:xfrm>
            <a:off x="5110806" y="4893657"/>
            <a:ext cx="2847487" cy="41582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Ahaz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26BC17-37B6-86AB-BEEF-B6DCF8924F11}"/>
              </a:ext>
            </a:extLst>
          </p:cNvPr>
          <p:cNvSpPr txBox="1"/>
          <p:nvPr/>
        </p:nvSpPr>
        <p:spPr>
          <a:xfrm>
            <a:off x="7567306" y="4411426"/>
            <a:ext cx="816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716</a:t>
            </a:r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5DAAF49-D02E-8A8E-514A-F05507D8D218}"/>
              </a:ext>
            </a:extLst>
          </p:cNvPr>
          <p:cNvSpPr/>
          <p:nvPr/>
        </p:nvSpPr>
        <p:spPr>
          <a:xfrm>
            <a:off x="7965793" y="4892861"/>
            <a:ext cx="4082174" cy="4119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Hezekiah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0B6327-000B-3CF9-6001-B1E0835032BB}"/>
              </a:ext>
            </a:extLst>
          </p:cNvPr>
          <p:cNvSpPr txBox="1"/>
          <p:nvPr/>
        </p:nvSpPr>
        <p:spPr>
          <a:xfrm>
            <a:off x="234892" y="5844125"/>
            <a:ext cx="6094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Kingdom of Judah</a:t>
            </a:r>
          </a:p>
        </p:txBody>
      </p:sp>
    </p:spTree>
    <p:extLst>
      <p:ext uri="{BB962C8B-B14F-4D97-AF65-F5344CB8AC3E}">
        <p14:creationId xmlns:p14="http://schemas.microsoft.com/office/powerpoint/2010/main" val="416678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1219</Words>
  <Application>Microsoft Office PowerPoint</Application>
  <PresentationFormat>Widescreen</PresentationFormat>
  <Paragraphs>410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Office Theme</vt:lpstr>
      <vt:lpstr>OT Timeline - Week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Earliest known coins - Ephesus</vt:lpstr>
      <vt:lpstr>PowerPoint Presentation</vt:lpstr>
      <vt:lpstr>Olmec Statue – “The Wrestler”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 Timeline Week 6</dc:title>
  <dc:creator>David Dillon</dc:creator>
  <cp:lastModifiedBy>David Dillon</cp:lastModifiedBy>
  <cp:revision>2</cp:revision>
  <dcterms:created xsi:type="dcterms:W3CDTF">2023-04-15T21:02:36Z</dcterms:created>
  <dcterms:modified xsi:type="dcterms:W3CDTF">2023-04-16T04:41:35Z</dcterms:modified>
</cp:coreProperties>
</file>